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  <p:sldMasterId id="2147483798" r:id="rId2"/>
  </p:sldMasterIdLst>
  <p:notesMasterIdLst>
    <p:notesMasterId r:id="rId103"/>
  </p:notesMasterIdLst>
  <p:sldIdLst>
    <p:sldId id="257" r:id="rId3"/>
    <p:sldId id="259" r:id="rId4"/>
    <p:sldId id="264" r:id="rId5"/>
    <p:sldId id="298" r:id="rId6"/>
    <p:sldId id="758" r:id="rId7"/>
    <p:sldId id="312" r:id="rId8"/>
    <p:sldId id="687" r:id="rId9"/>
    <p:sldId id="300" r:id="rId10"/>
    <p:sldId id="270" r:id="rId11"/>
    <p:sldId id="728" r:id="rId12"/>
    <p:sldId id="303" r:id="rId13"/>
    <p:sldId id="729" r:id="rId14"/>
    <p:sldId id="304" r:id="rId15"/>
    <p:sldId id="306" r:id="rId16"/>
    <p:sldId id="756" r:id="rId17"/>
    <p:sldId id="309" r:id="rId18"/>
    <p:sldId id="714" r:id="rId19"/>
    <p:sldId id="305" r:id="rId20"/>
    <p:sldId id="307" r:id="rId21"/>
    <p:sldId id="310" r:id="rId22"/>
    <p:sldId id="311" r:id="rId23"/>
    <p:sldId id="314" r:id="rId24"/>
    <p:sldId id="713" r:id="rId25"/>
    <p:sldId id="731" r:id="rId26"/>
    <p:sldId id="732" r:id="rId27"/>
    <p:sldId id="733" r:id="rId28"/>
    <p:sldId id="734" r:id="rId29"/>
    <p:sldId id="730" r:id="rId30"/>
    <p:sldId id="313" r:id="rId31"/>
    <p:sldId id="689" r:id="rId32"/>
    <p:sldId id="315" r:id="rId33"/>
    <p:sldId id="316" r:id="rId34"/>
    <p:sldId id="735" r:id="rId35"/>
    <p:sldId id="317" r:id="rId36"/>
    <p:sldId id="736" r:id="rId37"/>
    <p:sldId id="755" r:id="rId38"/>
    <p:sldId id="737" r:id="rId39"/>
    <p:sldId id="690" r:id="rId40"/>
    <p:sldId id="319" r:id="rId41"/>
    <p:sldId id="691" r:id="rId42"/>
    <p:sldId id="738" r:id="rId43"/>
    <p:sldId id="692" r:id="rId44"/>
    <p:sldId id="739" r:id="rId45"/>
    <p:sldId id="693" r:id="rId46"/>
    <p:sldId id="705" r:id="rId47"/>
    <p:sldId id="741" r:id="rId48"/>
    <p:sldId id="718" r:id="rId49"/>
    <p:sldId id="719" r:id="rId50"/>
    <p:sldId id="720" r:id="rId51"/>
    <p:sldId id="721" r:id="rId52"/>
    <p:sldId id="723" r:id="rId53"/>
    <p:sldId id="722" r:id="rId54"/>
    <p:sldId id="742" r:id="rId55"/>
    <p:sldId id="724" r:id="rId56"/>
    <p:sldId id="725" r:id="rId57"/>
    <p:sldId id="743" r:id="rId58"/>
    <p:sldId id="726" r:id="rId59"/>
    <p:sldId id="744" r:id="rId60"/>
    <p:sldId id="727" r:id="rId61"/>
    <p:sldId id="745" r:id="rId62"/>
    <p:sldId id="746" r:id="rId63"/>
    <p:sldId id="747" r:id="rId64"/>
    <p:sldId id="750" r:id="rId65"/>
    <p:sldId id="748" r:id="rId66"/>
    <p:sldId id="749" r:id="rId67"/>
    <p:sldId id="753" r:id="rId68"/>
    <p:sldId id="751" r:id="rId69"/>
    <p:sldId id="752" r:id="rId70"/>
    <p:sldId id="754" r:id="rId71"/>
    <p:sldId id="269" r:id="rId72"/>
    <p:sldId id="773" r:id="rId73"/>
    <p:sldId id="774" r:id="rId74"/>
    <p:sldId id="775" r:id="rId75"/>
    <p:sldId id="776" r:id="rId76"/>
    <p:sldId id="777" r:id="rId77"/>
    <p:sldId id="778" r:id="rId78"/>
    <p:sldId id="779" r:id="rId79"/>
    <p:sldId id="780" r:id="rId80"/>
    <p:sldId id="781" r:id="rId81"/>
    <p:sldId id="782" r:id="rId82"/>
    <p:sldId id="783" r:id="rId83"/>
    <p:sldId id="784" r:id="rId84"/>
    <p:sldId id="740" r:id="rId85"/>
    <p:sldId id="709" r:id="rId86"/>
    <p:sldId id="694" r:id="rId87"/>
    <p:sldId id="759" r:id="rId88"/>
    <p:sldId id="760" r:id="rId89"/>
    <p:sldId id="695" r:id="rId90"/>
    <p:sldId id="761" r:id="rId91"/>
    <p:sldId id="762" r:id="rId92"/>
    <p:sldId id="763" r:id="rId93"/>
    <p:sldId id="764" r:id="rId94"/>
    <p:sldId id="765" r:id="rId95"/>
    <p:sldId id="766" r:id="rId96"/>
    <p:sldId id="767" r:id="rId97"/>
    <p:sldId id="768" r:id="rId98"/>
    <p:sldId id="769" r:id="rId99"/>
    <p:sldId id="770" r:id="rId100"/>
    <p:sldId id="771" r:id="rId101"/>
    <p:sldId id="772" r:id="rId10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hufran" initials="g" lastIdx="1" clrIdx="0">
    <p:extLst>
      <p:ext uri="{19B8F6BF-5375-455C-9EA6-DF929625EA0E}">
        <p15:presenceInfo xmlns:p15="http://schemas.microsoft.com/office/powerpoint/2012/main" userId="ghufr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7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07" Type="http://schemas.openxmlformats.org/officeDocument/2006/relationships/theme" Target="theme/theme1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commentAuthors" Target="commentAuthor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E765E9-7DDE-4EE8-A935-427A8E64C670}" type="datetimeFigureOut">
              <a:rPr lang="en-US" smtClean="0"/>
              <a:t>12/5/2022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316307-107C-495E-985B-5848E1F94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4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EAE54-7738-4E96-8786-210F91CDE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D7973C-8E92-407C-B866-726B8DB1A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7C987-E881-4F0B-8C4E-33521CBF5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A6D0-CA19-40B3-912E-A45BA074CB65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477C25-4311-47D5-9619-299E4090F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07DB7-0566-415D-B7DA-885A0F98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4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589252-E355-4EE7-BC83-5BF311982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F68781-F164-4A3E-A75A-25BA57DEDE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E87D28-A85C-4523-9D64-0158AB356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15A0F-BD64-4B56-8CDA-FA35FB10B13C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24BE9C-CFF2-486B-A0DF-D30F6C338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2C8E7B-065C-40B4-A93A-A204059EE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785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FCAE52-ADE0-4A1C-B3EE-683CA93F61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FA92EF-EAD7-4FD5-897C-637B881D3D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685B3-7BA2-45B9-967B-BC0EE6668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0989-795B-48EA-8D3B-AF3904FAF598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07EB41-4FF4-4257-8737-280B35D06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063C8-22D6-4D4E-97D1-6AFDA2FC2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88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7B6FA-6F1C-4011-A2E7-EC66DF72BF1A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34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4B89F-6177-4D81-B15C-2501258DD587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980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A5460-7277-4778-839E-6695C8CBDEDD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587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8AB8C-779D-4572-B6F5-A4168FC88F92}" type="datetime1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50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DF0B2-F47E-48B5-BB5A-38CDA7654E5F}" type="datetime1">
              <a:rPr lang="en-US" smtClean="0"/>
              <a:t>12/5/2022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47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3BC50-BC17-441E-8B63-5DA4F623C1D0}" type="datetime1">
              <a:rPr lang="en-US" smtClean="0"/>
              <a:t>12/5/2022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756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EFE3A-203A-4BE1-84BC-52DFFAF24CA4}" type="datetime1">
              <a:rPr lang="en-US" smtClean="0"/>
              <a:t>12/5/2022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9966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29A2135-CF41-4C35-B591-C864D13D4AC1}" type="datetime1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226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1EB95-8211-42BA-A84F-F84FDAEE2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6E1FE-4374-4002-B958-367564D201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8298F6-A6F0-4ED2-9F7B-968E80DD7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52CD-8101-400F-9883-CA9E93C59BE8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8249B-72D8-4349-9F01-89BC1345D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8D2030-0C32-4B94-980D-2E6A8B205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207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1BDA5-A4D2-4E90-A3D9-7757D66D7504}" type="datetime1">
              <a:rPr lang="en-US" smtClean="0"/>
              <a:t>12/5/2022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958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82AB6-29FB-4374-8A55-8ED589E7FA80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7561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A0B3B-C44A-4392-97C6-40132F5EF882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6386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1F6FA6-AE47-45D1-B8E5-F63E6CD54BD5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11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56D6A-D2AC-43FC-BF12-54154B37C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D696-9612-4F7A-937C-3E0890677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69042A-D107-4672-A3EE-1DC39B31F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BDAC0-815A-4E23-B5D9-9123D88D72B4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673F4-19EA-4350-A993-2A303CCEA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CFA90D-884E-48EF-910E-8BCD2DAC8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725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31957C-9A85-4CC2-A179-1410375E7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AABBEF-DE7E-438A-BD82-4A3E3D27E7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8608A-C1EF-44B1-9246-701A1938D3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607D64-A539-448E-9E8B-60BDED51C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ECEF9-043A-438A-A3AA-6F4EAE875BA5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59D4AF-236A-4B35-8F1D-39CC86143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0377F-71B2-4775-825B-78A4A6458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2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D8049-D64C-418C-9B50-3454A5768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AEAAEF-CF3E-4811-81F4-A2B02DE5CD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709EED-D1FB-49B4-BBC1-2214AD387C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8E9C29-AA29-4A19-8793-63DD267E1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09EB7-E4E1-4801-812C-7B2A8943B1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F134DF-584F-46E2-A812-D80FA2F9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D669D-F49F-4E54-AE94-76DA931A4480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FE2677B-7212-4A97-B368-9E578E544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7897E2-313E-4FAE-A02E-A762D5132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5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3E56D-5E84-48A9-A886-2DDAACA8A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2EFDC7-3E54-4F5C-B0C7-985BCFC66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AD853-43AF-469B-B3BA-0257817C45AD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E98138-E6D7-40DA-9FA6-5E98D35BC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2280D9-7B00-4F89-BE5D-82320703B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120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BA59F4-3F8C-4CB4-B6B3-29BAC2794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0A214-A6C6-4403-BDBE-47BF5DA14901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F6DD57-40EE-4C88-83D7-31D7FD40C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B9C19B-E493-4910-8155-BF207CBBD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67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49D6A-CDBD-42A4-BCB4-F2F08790A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29BCD-C18D-46FC-A4BE-EEBA48051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5A48E3-CDCF-4D52-8FE5-E89C1019F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C702B7-CBCA-42EE-84A4-07C039C5A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B7E64-0420-40CD-8E5B-F61F3DA23D63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996047-19E5-4988-85F7-C06216157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A18310-2FE3-4001-A8DA-530A76A13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73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B05DF-AF56-4EBA-A28A-EE014850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62274B-8570-4B0A-BFA1-8CB5EC36D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168B6F-C226-4906-81E3-148EBA1B4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C67046-C895-47E3-8290-076C4182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9FAC3-62C9-44B2-A9BF-6AA874477BD1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D63C6D-291D-4953-B026-2360A6B03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B7B07D-1474-478A-8BC4-AE13879E7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22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71977A-139B-4346-B81F-64C5AC1C1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5ED12-BF40-4C91-A677-9FCC6597D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0DA11-2BDB-4C60-9A07-EBF14F4122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B6316-430A-4F56-B65B-B53D7A733844}" type="datetime1">
              <a:rPr lang="en-US" smtClean="0"/>
              <a:pPr/>
              <a:t>12/5/2022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996BB-235C-4EAE-A86A-8E97D415C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D36CB3-33A6-4075-9B4F-BFF668992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8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731B6C7-353C-4D1A-AAE5-2087561FA836}" type="datetime1">
              <a:rPr lang="en-US" smtClean="0"/>
              <a:t>12/5/2022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AF8FA98-5C2E-4D70-9E1E-08D20A15B1B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49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7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46.png"/><Relationship Id="rId5" Type="http://schemas.openxmlformats.org/officeDocument/2006/relationships/image" Target="../media/image8.png"/><Relationship Id="rId15" Type="http://schemas.openxmlformats.org/officeDocument/2006/relationships/image" Target="../media/image48.png"/><Relationship Id="rId10" Type="http://schemas.openxmlformats.org/officeDocument/2006/relationships/image" Target="../media/image45.png"/><Relationship Id="rId4" Type="http://schemas.openxmlformats.org/officeDocument/2006/relationships/image" Target="../media/image7.png"/><Relationship Id="rId9" Type="http://schemas.openxmlformats.org/officeDocument/2006/relationships/image" Target="../media/image44.png"/><Relationship Id="rId1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9.png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9.png"/><Relationship Id="rId4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7.png"/><Relationship Id="rId4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74.png"/><Relationship Id="rId4" Type="http://schemas.openxmlformats.org/officeDocument/2006/relationships/image" Target="../media/image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8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8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9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5E4A2B55-4051-E495-3C18-C5A8056E9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3824" y="609050"/>
            <a:ext cx="6424351" cy="96465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TRAINING GUIDE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Footer Placeholder 32">
            <a:extLst>
              <a:ext uri="{FF2B5EF4-FFF2-40B4-BE49-F238E27FC236}">
                <a16:creationId xmlns:a16="http://schemas.microsoft.com/office/drawing/2014/main" id="{4CF1A282-B0A9-6685-CAC1-9530FE7EC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F5F37A35-AD80-FD89-4424-7DCDEEE01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46402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800" smtClean="0"/>
              <a:t>1</a:t>
            </a:fld>
            <a:endParaRPr lang="en-US" sz="18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380E662C-74CB-CBF9-CE16-69BE963C8E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7607988" y="1885779"/>
            <a:ext cx="4279226" cy="4282405"/>
          </a:xfrm>
          <a:prstGeom prst="rect">
            <a:avLst/>
          </a:prstGeom>
        </p:spPr>
      </p:pic>
      <p:sp>
        <p:nvSpPr>
          <p:cNvPr id="41" name="Title 3">
            <a:extLst>
              <a:ext uri="{FF2B5EF4-FFF2-40B4-BE49-F238E27FC236}">
                <a16:creationId xmlns:a16="http://schemas.microsoft.com/office/drawing/2014/main" id="{AF6F11B0-91C1-74BF-3C22-97F7FA5FED8B}"/>
              </a:ext>
            </a:extLst>
          </p:cNvPr>
          <p:cNvSpPr txBox="1">
            <a:spLocks/>
          </p:cNvSpPr>
          <p:nvPr/>
        </p:nvSpPr>
        <p:spPr>
          <a:xfrm>
            <a:off x="1593273" y="2361813"/>
            <a:ext cx="5730688" cy="18638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Arial Black" panose="020B0A04020102020204" pitchFamily="34" charset="0"/>
              </a:rPr>
              <a:t>DIGITAL CENSUS </a:t>
            </a:r>
          </a:p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Arial Black" panose="020B0A04020102020204" pitchFamily="34" charset="0"/>
              </a:rPr>
              <a:t>2022 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2A8E08E7-97B8-03F8-2B90-5EC9013F1C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5" r="8201" b="7556"/>
          <a:stretch/>
        </p:blipFill>
        <p:spPr>
          <a:xfrm>
            <a:off x="0" y="0"/>
            <a:ext cx="2226424" cy="15358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06C549-7122-0322-6F7C-70FEC021EF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418" y="88038"/>
            <a:ext cx="2840179" cy="14477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4E3153D-E40B-47DB-B694-71F657B29304}"/>
              </a:ext>
            </a:extLst>
          </p:cNvPr>
          <p:cNvSpPr/>
          <p:nvPr/>
        </p:nvSpPr>
        <p:spPr>
          <a:xfrm>
            <a:off x="103911" y="4475413"/>
            <a:ext cx="632459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Presented By:</a:t>
            </a:r>
          </a:p>
          <a:p>
            <a:pPr lvl="0">
              <a:defRPr/>
            </a:pPr>
            <a:r>
              <a:rPr lang="en-US" sz="2800" b="1" dirty="0">
                <a:solidFill>
                  <a:srgbClr val="FF6600"/>
                </a:solidFill>
                <a:cs typeface="Arial" panose="020B0604020202020204" pitchFamily="34" charset="0"/>
              </a:rPr>
              <a:t>Sobia Munawar </a:t>
            </a:r>
          </a:p>
          <a:p>
            <a:pPr lvl="0">
              <a:defRPr/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Director (Data Processing Centre)</a:t>
            </a:r>
          </a:p>
          <a:p>
            <a:pPr lvl="0">
              <a:defRPr/>
            </a:pPr>
            <a:r>
              <a:rPr lang="en-US" sz="2800" b="1" dirty="0">
                <a:solidFill>
                  <a:srgbClr val="FF6600"/>
                </a:solidFill>
                <a:cs typeface="Arial" panose="020B0604020202020204" pitchFamily="34" charset="0"/>
              </a:rPr>
              <a:t>Pakistan Bureau of Statistics</a:t>
            </a:r>
            <a:r>
              <a:rPr lang="en-US" sz="2800" b="1" dirty="0">
                <a:solidFill>
                  <a:srgbClr val="FF66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56079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16A4D1-F3B9-7BD3-04C1-DAFED9D7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291" y="0"/>
            <a:ext cx="4532709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10</a:t>
            </a:fld>
            <a:endParaRPr lang="en-US" sz="1600" dirty="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45DA9649-A52C-0CDC-4970-734A5519545A}"/>
              </a:ext>
            </a:extLst>
          </p:cNvPr>
          <p:cNvSpPr/>
          <p:nvPr/>
        </p:nvSpPr>
        <p:spPr>
          <a:xfrm>
            <a:off x="2066167" y="2274771"/>
            <a:ext cx="4922852" cy="3242965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RE IMPORT Button</a:t>
            </a:r>
          </a:p>
          <a:p>
            <a:r>
              <a:rPr lang="en-US" dirty="0">
                <a:latin typeface="Arial" panose="020B0604020202020204" pitchFamily="34" charset="0"/>
              </a:rPr>
              <a:t>	</a:t>
            </a:r>
            <a:r>
              <a:rPr lang="en-US" dirty="0"/>
              <a:t>This will import all required datasets</a:t>
            </a:r>
          </a:p>
          <a:p>
            <a:endParaRPr lang="en-US" b="1" dirty="0"/>
          </a:p>
          <a:p>
            <a:r>
              <a:rPr lang="en-US" b="1" dirty="0"/>
              <a:t>WHEN NEEDED:</a:t>
            </a:r>
          </a:p>
          <a:p>
            <a:r>
              <a:rPr lang="en-US" b="1" dirty="0"/>
              <a:t>	</a:t>
            </a:r>
            <a:r>
              <a:rPr lang="en-US" dirty="0"/>
              <a:t>IF any of the datasets is changed from 	server.</a:t>
            </a:r>
          </a:p>
          <a:p>
            <a:r>
              <a:rPr lang="en-US" dirty="0"/>
              <a:t>	IF any of the datasets is updated from the 	server.</a:t>
            </a:r>
          </a:p>
          <a:p>
            <a:r>
              <a:rPr lang="en-US" dirty="0"/>
              <a:t>	or IF you need to fetch recent updated 	data from online server.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E9286B97-00BB-3157-A869-12983BF6F4B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Import Datasets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CEB6FDDA-8083-5349-61E7-0C1E6E70F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78" name="Oval 77">
            <a:extLst>
              <a:ext uri="{FF2B5EF4-FFF2-40B4-BE49-F238E27FC236}">
                <a16:creationId xmlns:a16="http://schemas.microsoft.com/office/drawing/2014/main" id="{37681692-4379-9472-D845-A04C230D8E59}"/>
              </a:ext>
            </a:extLst>
          </p:cNvPr>
          <p:cNvSpPr/>
          <p:nvPr/>
        </p:nvSpPr>
        <p:spPr>
          <a:xfrm>
            <a:off x="1300665" y="344494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7245CD2-141B-84E0-D0BB-C15E8B04DB52}"/>
              </a:ext>
            </a:extLst>
          </p:cNvPr>
          <p:cNvSpPr/>
          <p:nvPr/>
        </p:nvSpPr>
        <p:spPr>
          <a:xfrm>
            <a:off x="8604198" y="6000004"/>
            <a:ext cx="341019" cy="45130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63734272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F68080-5273-0CE5-AE83-941BD042E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F1C0B7-137A-B58F-7CEA-DCBC7877C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100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491F3A-B084-B1A9-47EA-3022EEB7F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45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90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0932E3-A217-7F82-B95D-CA6A520BBD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892498" y="-6586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11</a:t>
            </a:fld>
            <a:endParaRPr lang="en-US" sz="1600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16BA6DA-3C7F-BE03-9EBE-56382995A34F}"/>
              </a:ext>
            </a:extLst>
          </p:cNvPr>
          <p:cNvGrpSpPr/>
          <p:nvPr/>
        </p:nvGrpSpPr>
        <p:grpSpPr>
          <a:xfrm>
            <a:off x="930075" y="2468573"/>
            <a:ext cx="6962424" cy="1323933"/>
            <a:chOff x="3376163" y="1870705"/>
            <a:chExt cx="8485700" cy="1323933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32DBFA1-DEAB-4CF5-1A06-37F1B246E5BF}"/>
                </a:ext>
              </a:extLst>
            </p:cNvPr>
            <p:cNvSpPr txBox="1"/>
            <p:nvPr/>
          </p:nvSpPr>
          <p:spPr>
            <a:xfrm>
              <a:off x="3376163" y="1870705"/>
              <a:ext cx="7801201" cy="707886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No. of Entered Structures, Units, Households</a:t>
              </a:r>
            </a:p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No. of Synced/Uploaded Structures, Units, Households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6BF2B0D-7FD4-8CD3-0A4F-AA94FC32BF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751147" y="2620177"/>
              <a:ext cx="2110716" cy="574461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BD9893F-4BF3-34FE-1F13-07F60B5B5C57}"/>
              </a:ext>
            </a:extLst>
          </p:cNvPr>
          <p:cNvSpPr/>
          <p:nvPr/>
        </p:nvSpPr>
        <p:spPr>
          <a:xfrm>
            <a:off x="2256390" y="3681542"/>
            <a:ext cx="4572809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Start / Resume Block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F6E1A-CC05-BFC7-11C2-4F903174848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Start Block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7EAFFA-9A53-B350-35DD-FD7310683F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4AB2B87B-6642-CDF9-FCD6-16A0D23B8CE7}"/>
              </a:ext>
            </a:extLst>
          </p:cNvPr>
          <p:cNvSpPr/>
          <p:nvPr/>
        </p:nvSpPr>
        <p:spPr>
          <a:xfrm>
            <a:off x="1819267" y="3797891"/>
            <a:ext cx="337305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174779E-C5E1-D0E9-2054-896B4ACA3F1C}"/>
              </a:ext>
            </a:extLst>
          </p:cNvPr>
          <p:cNvSpPr/>
          <p:nvPr/>
        </p:nvSpPr>
        <p:spPr>
          <a:xfrm>
            <a:off x="10205773" y="5935634"/>
            <a:ext cx="303201" cy="36512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C80BEA1-AE41-A589-C015-2279BB5440AD}"/>
              </a:ext>
            </a:extLst>
          </p:cNvPr>
          <p:cNvSpPr/>
          <p:nvPr/>
        </p:nvSpPr>
        <p:spPr>
          <a:xfrm>
            <a:off x="8232798" y="5918073"/>
            <a:ext cx="303201" cy="36512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B8155EA-724C-A7F7-728A-BA0458CD2EAA}"/>
              </a:ext>
            </a:extLst>
          </p:cNvPr>
          <p:cNvSpPr/>
          <p:nvPr/>
        </p:nvSpPr>
        <p:spPr>
          <a:xfrm>
            <a:off x="2256390" y="4569869"/>
            <a:ext cx="4572809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Complete Listing	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43AF51B-7789-19B7-41F6-BD34FF1CAB77}"/>
              </a:ext>
            </a:extLst>
          </p:cNvPr>
          <p:cNvSpPr/>
          <p:nvPr/>
        </p:nvSpPr>
        <p:spPr>
          <a:xfrm>
            <a:off x="1819267" y="4686217"/>
            <a:ext cx="337305" cy="451308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50253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5A9687-302F-B9AB-A26F-D9E2FE35C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422" y="0"/>
            <a:ext cx="4690578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12</a:t>
            </a:fld>
            <a:endParaRPr lang="en-US" sz="16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2DBFA1-DEAB-4CF5-1A06-37F1B246E5BF}"/>
              </a:ext>
            </a:extLst>
          </p:cNvPr>
          <p:cNvSpPr txBox="1"/>
          <p:nvPr/>
        </p:nvSpPr>
        <p:spPr>
          <a:xfrm>
            <a:off x="930075" y="1842392"/>
            <a:ext cx="6400801" cy="224676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Complete Information about Listing will be visible here.</a:t>
            </a:r>
          </a:p>
          <a:p>
            <a:endParaRPr lang="en-US" sz="20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You can Start Enumeration only after you mark “Listing Complete” from this screen.</a:t>
            </a:r>
          </a:p>
          <a:p>
            <a:endParaRPr lang="en-US" sz="20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</a:rPr>
              <a:t>NOTE: 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You can edit / add / update information after Listing Complete event.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BD9893F-4BF3-34FE-1F13-07F60B5B5C57}"/>
              </a:ext>
            </a:extLst>
          </p:cNvPr>
          <p:cNvSpPr/>
          <p:nvPr/>
        </p:nvSpPr>
        <p:spPr>
          <a:xfrm>
            <a:off x="790357" y="4244312"/>
            <a:ext cx="6540520" cy="2015190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Arial" panose="020B0604020202020204" pitchFamily="34" charset="0"/>
              </a:rPr>
              <a:t>Complete Listing:</a:t>
            </a:r>
          </a:p>
          <a:p>
            <a:r>
              <a:rPr lang="en-US" dirty="0">
                <a:latin typeface="Arial" panose="020B0604020202020204" pitchFamily="34" charset="0"/>
              </a:rPr>
              <a:t>This event is needed at the end of Listing. Enumeration cannot be started IF you do not mark Listing Complete.</a:t>
            </a:r>
          </a:p>
          <a:p>
            <a:r>
              <a:rPr lang="en-US" dirty="0">
                <a:latin typeface="Arial" panose="020B0604020202020204" pitchFamily="34" charset="0"/>
              </a:rPr>
              <a:t>The App will save:</a:t>
            </a:r>
          </a:p>
          <a:p>
            <a:r>
              <a:rPr lang="en-US" dirty="0">
                <a:latin typeface="Arial" panose="020B0604020202020204" pitchFamily="34" charset="0"/>
              </a:rPr>
              <a:t>	Time of Completion 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</a:rPr>
              <a:t>	Location of Completion </a:t>
            </a:r>
          </a:p>
          <a:p>
            <a:r>
              <a:rPr lang="en-US" dirty="0">
                <a:latin typeface="Arial" panose="020B0604020202020204" pitchFamily="34" charset="0"/>
              </a:rPr>
              <a:t>But changes can be made even after Listing Complete.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F6E1A-CC05-BFC7-11C2-4F903174848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Complete Listing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7EAFFA-9A53-B350-35DD-FD7310683F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4AB2B87B-6642-CDF9-FCD6-16A0D23B8CE7}"/>
              </a:ext>
            </a:extLst>
          </p:cNvPr>
          <p:cNvSpPr/>
          <p:nvPr/>
        </p:nvSpPr>
        <p:spPr>
          <a:xfrm>
            <a:off x="282505" y="5044582"/>
            <a:ext cx="337305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174779E-C5E1-D0E9-2054-896B4ACA3F1C}"/>
              </a:ext>
            </a:extLst>
          </p:cNvPr>
          <p:cNvSpPr/>
          <p:nvPr/>
        </p:nvSpPr>
        <p:spPr>
          <a:xfrm>
            <a:off x="10302755" y="4391242"/>
            <a:ext cx="303201" cy="36512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00160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C247FD3-7953-3DD4-0E1D-A7B79DD322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>
          <a:xfrm>
            <a:off x="7897091" y="-776"/>
            <a:ext cx="4286250" cy="685877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13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8571583" y="247999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89EDDC2-4746-0969-7735-36A1CCB70647}"/>
              </a:ext>
            </a:extLst>
          </p:cNvPr>
          <p:cNvSpPr/>
          <p:nvPr/>
        </p:nvSpPr>
        <p:spPr>
          <a:xfrm>
            <a:off x="10431751" y="2556489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FA7D216-490E-64EA-3E59-7865C833CBB2}"/>
              </a:ext>
            </a:extLst>
          </p:cNvPr>
          <p:cNvSpPr/>
          <p:nvPr/>
        </p:nvSpPr>
        <p:spPr>
          <a:xfrm>
            <a:off x="8541509" y="4523127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6BF2B0D-7FD4-8CD3-0A4F-AA94FC32BFE4}"/>
              </a:ext>
            </a:extLst>
          </p:cNvPr>
          <p:cNvCxnSpPr>
            <a:cxnSpLocks/>
            <a:endCxn id="39" idx="3"/>
          </p:cNvCxnSpPr>
          <p:nvPr/>
        </p:nvCxnSpPr>
        <p:spPr>
          <a:xfrm flipH="1" flipV="1">
            <a:off x="7739819" y="3972448"/>
            <a:ext cx="1207655" cy="23239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49FD0D-A2DF-AE94-D614-ADE7A151DC76}"/>
              </a:ext>
            </a:extLst>
          </p:cNvPr>
          <p:cNvSpPr txBox="1"/>
          <p:nvPr/>
        </p:nvSpPr>
        <p:spPr>
          <a:xfrm>
            <a:off x="5519703" y="3002952"/>
            <a:ext cx="2220116" cy="19389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Block Map</a:t>
            </a:r>
          </a:p>
          <a:p>
            <a:endParaRPr lang="en-US" sz="24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View your Block Location on Map.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Block Map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E0151053-E93F-C09D-8ADE-64177579702C}"/>
              </a:ext>
            </a:extLst>
          </p:cNvPr>
          <p:cNvSpPr/>
          <p:nvPr/>
        </p:nvSpPr>
        <p:spPr>
          <a:xfrm>
            <a:off x="8541508" y="498387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D48B081-F1AF-434F-DB67-138E2ADE2639}"/>
              </a:ext>
            </a:extLst>
          </p:cNvPr>
          <p:cNvSpPr/>
          <p:nvPr/>
        </p:nvSpPr>
        <p:spPr>
          <a:xfrm>
            <a:off x="9004876" y="5957237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991028-DAAE-306C-C7BC-8D774067C961}"/>
              </a:ext>
            </a:extLst>
          </p:cNvPr>
          <p:cNvGrpSpPr/>
          <p:nvPr/>
        </p:nvGrpSpPr>
        <p:grpSpPr>
          <a:xfrm>
            <a:off x="1014355" y="2046377"/>
            <a:ext cx="3803010" cy="3910860"/>
            <a:chOff x="1014355" y="2046377"/>
            <a:chExt cx="3803010" cy="391086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624286" y="2046377"/>
              <a:ext cx="318106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Zoom in and Zoom out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027636" y="215493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1027636" y="2944409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DEF3CEA-B6BA-552F-13AF-46D0FC45DDA0}"/>
                </a:ext>
              </a:extLst>
            </p:cNvPr>
            <p:cNvSpPr/>
            <p:nvPr/>
          </p:nvSpPr>
          <p:spPr>
            <a:xfrm>
              <a:off x="1017284" y="3733801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612272" y="2856256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Change Map Source Imagery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A3D87A5-1F75-8563-5858-82604FB6842B}"/>
                </a:ext>
              </a:extLst>
            </p:cNvPr>
            <p:cNvSpPr/>
            <p:nvPr/>
          </p:nvSpPr>
          <p:spPr>
            <a:xfrm>
              <a:off x="1624286" y="3662241"/>
              <a:ext cx="318106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your Location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3E1605C-FCCA-B50B-E63D-73627D24C539}"/>
                </a:ext>
              </a:extLst>
            </p:cNvPr>
            <p:cNvSpPr/>
            <p:nvPr/>
          </p:nvSpPr>
          <p:spPr>
            <a:xfrm>
              <a:off x="1612272" y="4472120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Block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94076B1-EDB1-0A7E-263A-741C7B08F297}"/>
                </a:ext>
              </a:extLst>
            </p:cNvPr>
            <p:cNvSpPr/>
            <p:nvPr/>
          </p:nvSpPr>
          <p:spPr>
            <a:xfrm>
              <a:off x="1037534" y="4523127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1CEB8F6-3FAD-CFE0-5AE0-D45B0021AB44}"/>
                </a:ext>
              </a:extLst>
            </p:cNvPr>
            <p:cNvSpPr/>
            <p:nvPr/>
          </p:nvSpPr>
          <p:spPr>
            <a:xfrm>
              <a:off x="1014355" y="5312453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7D9175D-3A34-0338-537D-A5B42EF48803}"/>
                </a:ext>
              </a:extLst>
            </p:cNvPr>
            <p:cNvSpPr/>
            <p:nvPr/>
          </p:nvSpPr>
          <p:spPr>
            <a:xfrm>
              <a:off x="1624286" y="5273234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Continue Button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8910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A02F71C-2BD4-78FD-45FD-30421D5DD2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0"/>
          <a:stretch/>
        </p:blipFill>
        <p:spPr>
          <a:xfrm>
            <a:off x="8105836" y="0"/>
            <a:ext cx="4086164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14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9204773" y="2163490"/>
            <a:ext cx="289398" cy="3409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89EDDC2-4746-0969-7735-36A1CCB70647}"/>
              </a:ext>
            </a:extLst>
          </p:cNvPr>
          <p:cNvSpPr/>
          <p:nvPr/>
        </p:nvSpPr>
        <p:spPr>
          <a:xfrm>
            <a:off x="8382654" y="2504486"/>
            <a:ext cx="289398" cy="3409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FA7D216-490E-64EA-3E59-7865C833CBB2}"/>
              </a:ext>
            </a:extLst>
          </p:cNvPr>
          <p:cNvSpPr/>
          <p:nvPr/>
        </p:nvSpPr>
        <p:spPr>
          <a:xfrm>
            <a:off x="10990810" y="5941584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860FEB-3C51-3CA5-E7E5-D3585185460D}"/>
              </a:ext>
            </a:extLst>
          </p:cNvPr>
          <p:cNvGrpSpPr/>
          <p:nvPr/>
        </p:nvGrpSpPr>
        <p:grpSpPr>
          <a:xfrm>
            <a:off x="775694" y="2672029"/>
            <a:ext cx="6893005" cy="2698838"/>
            <a:chOff x="1104924" y="1999379"/>
            <a:chExt cx="6893005" cy="2698838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701574" y="1999379"/>
              <a:ext cx="627280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any Row to Edit previously added Structure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104924" y="1999379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1104924" y="280925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DEF3CEA-B6BA-552F-13AF-46D0FC45DDA0}"/>
                </a:ext>
              </a:extLst>
            </p:cNvPr>
            <p:cNvSpPr/>
            <p:nvPr/>
          </p:nvSpPr>
          <p:spPr>
            <a:xfrm>
              <a:off x="1104924" y="4014214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689560" y="2809258"/>
              <a:ext cx="6284819" cy="1045550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Structures will be auto-synced to server </a:t>
              </a:r>
            </a:p>
            <a:p>
              <a:r>
                <a:rPr lang="en-US" dirty="0">
                  <a:latin typeface="Arial" panose="020B0604020202020204" pitchFamily="34" charset="0"/>
                </a:rPr>
                <a:t>However you can Add, Edit, or Delete by clicking on Three Dots.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A3D87A5-1F75-8563-5858-82604FB6842B}"/>
                </a:ext>
              </a:extLst>
            </p:cNvPr>
            <p:cNvSpPr/>
            <p:nvPr/>
          </p:nvSpPr>
          <p:spPr>
            <a:xfrm>
              <a:off x="1725124" y="4014214"/>
              <a:ext cx="627280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“Add Structure” to add a new Structure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Structures List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71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7F4F12-68AB-55BA-DF14-5BFA0F37A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2200" y="857250"/>
            <a:ext cx="6858000" cy="51435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15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9245985" y="1346245"/>
            <a:ext cx="289398" cy="3409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89EDDC2-4746-0969-7735-36A1CCB70647}"/>
              </a:ext>
            </a:extLst>
          </p:cNvPr>
          <p:cNvSpPr/>
          <p:nvPr/>
        </p:nvSpPr>
        <p:spPr>
          <a:xfrm>
            <a:off x="9763457" y="3014030"/>
            <a:ext cx="289398" cy="34099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FA7D216-490E-64EA-3E59-7865C833CBB2}"/>
              </a:ext>
            </a:extLst>
          </p:cNvPr>
          <p:cNvSpPr/>
          <p:nvPr/>
        </p:nvSpPr>
        <p:spPr>
          <a:xfrm>
            <a:off x="8344592" y="5456675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860FEB-3C51-3CA5-E7E5-D3585185460D}"/>
              </a:ext>
            </a:extLst>
          </p:cNvPr>
          <p:cNvGrpSpPr/>
          <p:nvPr/>
        </p:nvGrpSpPr>
        <p:grpSpPr>
          <a:xfrm>
            <a:off x="1600700" y="3798975"/>
            <a:ext cx="4144012" cy="2299867"/>
            <a:chOff x="1094572" y="1999379"/>
            <a:chExt cx="6879807" cy="2299867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701574" y="1999379"/>
              <a:ext cx="627280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Type the required text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104924" y="210794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1104924" y="2897411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DEF3CEA-B6BA-552F-13AF-46D0FC45DDA0}"/>
                </a:ext>
              </a:extLst>
            </p:cNvPr>
            <p:cNvSpPr/>
            <p:nvPr/>
          </p:nvSpPr>
          <p:spPr>
            <a:xfrm>
              <a:off x="1094572" y="3686803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689560" y="2809258"/>
              <a:ext cx="628481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Select Reason of Deletion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A3D87A5-1F75-8563-5858-82604FB6842B}"/>
                </a:ext>
              </a:extLst>
            </p:cNvPr>
            <p:cNvSpPr/>
            <p:nvPr/>
          </p:nvSpPr>
          <p:spPr>
            <a:xfrm>
              <a:off x="1701574" y="3615243"/>
              <a:ext cx="627280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Delete Button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Deleting a Structure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8D34CF-7AAA-CC09-3A16-5692F6676D67}"/>
              </a:ext>
            </a:extLst>
          </p:cNvPr>
          <p:cNvSpPr txBox="1"/>
          <p:nvPr/>
        </p:nvSpPr>
        <p:spPr>
          <a:xfrm>
            <a:off x="916902" y="1890620"/>
            <a:ext cx="5511608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A structure can only be deleted if there is no unit inside this structure.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DFF595-8A32-6075-209A-F8766458E214}"/>
              </a:ext>
            </a:extLst>
          </p:cNvPr>
          <p:cNvSpPr txBox="1"/>
          <p:nvPr/>
        </p:nvSpPr>
        <p:spPr>
          <a:xfrm>
            <a:off x="916902" y="2833165"/>
            <a:ext cx="5511608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A Unit can only be deleted if there is no household inside this unit.</a:t>
            </a:r>
          </a:p>
        </p:txBody>
      </p:sp>
    </p:spTree>
    <p:extLst>
      <p:ext uri="{BB962C8B-B14F-4D97-AF65-F5344CB8AC3E}">
        <p14:creationId xmlns:p14="http://schemas.microsoft.com/office/powerpoint/2010/main" val="162463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20FAC56-1D33-D458-7826-8D4E8313B0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905750" y="-1381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16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8365297" y="2616050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89EDDC2-4746-0969-7735-36A1CCB70647}"/>
              </a:ext>
            </a:extLst>
          </p:cNvPr>
          <p:cNvSpPr/>
          <p:nvPr/>
        </p:nvSpPr>
        <p:spPr>
          <a:xfrm>
            <a:off x="8370658" y="3258378"/>
            <a:ext cx="375891" cy="33848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FA7D216-490E-64EA-3E59-7865C833CBB2}"/>
              </a:ext>
            </a:extLst>
          </p:cNvPr>
          <p:cNvSpPr/>
          <p:nvPr/>
        </p:nvSpPr>
        <p:spPr>
          <a:xfrm>
            <a:off x="11701175" y="2499696"/>
            <a:ext cx="333831" cy="36512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5" y="1162960"/>
            <a:ext cx="3433229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Mark Household Location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E0151053-E93F-C09D-8ADE-64177579702C}"/>
              </a:ext>
            </a:extLst>
          </p:cNvPr>
          <p:cNvSpPr/>
          <p:nvPr/>
        </p:nvSpPr>
        <p:spPr>
          <a:xfrm>
            <a:off x="9046090" y="5801521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6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B73F321-ABF4-E2EF-0BFF-647E3CD1DB8A}"/>
              </a:ext>
            </a:extLst>
          </p:cNvPr>
          <p:cNvCxnSpPr>
            <a:cxnSpLocks/>
            <a:endCxn id="3" idx="3"/>
          </p:cNvCxnSpPr>
          <p:nvPr/>
        </p:nvCxnSpPr>
        <p:spPr>
          <a:xfrm flipH="1" flipV="1">
            <a:off x="7828326" y="3665326"/>
            <a:ext cx="642673" cy="21063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C8E2B01-1A47-D438-D207-99BDA5A2AEF3}"/>
              </a:ext>
            </a:extLst>
          </p:cNvPr>
          <p:cNvSpPr/>
          <p:nvPr/>
        </p:nvSpPr>
        <p:spPr>
          <a:xfrm>
            <a:off x="4286251" y="2117358"/>
            <a:ext cx="3542075" cy="309593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Arial" panose="020B0604020202020204" pitchFamily="34" charset="0"/>
              </a:rPr>
              <a:t>In Case your GPS is not working. </a:t>
            </a:r>
          </a:p>
          <a:p>
            <a:pPr algn="ctr"/>
            <a:endParaRPr lang="en-US" sz="2400" dirty="0">
              <a:latin typeface="Arial" panose="020B0604020202020204" pitchFamily="34" charset="0"/>
            </a:endParaRPr>
          </a:p>
          <a:p>
            <a:pPr algn="ctr"/>
            <a:r>
              <a:rPr lang="en-US" sz="2400" dirty="0">
                <a:latin typeface="Arial" panose="020B0604020202020204" pitchFamily="34" charset="0"/>
              </a:rPr>
              <a:t>Please Geo-Tag </a:t>
            </a:r>
            <a:r>
              <a:rPr lang="en-US" sz="2400" b="1" dirty="0">
                <a:latin typeface="Arial" panose="020B0604020202020204" pitchFamily="34" charset="0"/>
              </a:rPr>
              <a:t>Household.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</a:rPr>
              <a:t>i.e., Mark the Location on Map after waiting for 40 seconds.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FC09B9E-BBC6-7877-0B34-DDA9C4543D7D}"/>
              </a:ext>
            </a:extLst>
          </p:cNvPr>
          <p:cNvSpPr/>
          <p:nvPr/>
        </p:nvSpPr>
        <p:spPr>
          <a:xfrm>
            <a:off x="8470999" y="4444380"/>
            <a:ext cx="296694" cy="33368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/>
              <a:t>4</a:t>
            </a:r>
            <a:endParaRPr lang="en-US" sz="2000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881B4331-8E15-4DF5-A559-FC6C2B6750BB}"/>
              </a:ext>
            </a:extLst>
          </p:cNvPr>
          <p:cNvSpPr/>
          <p:nvPr/>
        </p:nvSpPr>
        <p:spPr>
          <a:xfrm>
            <a:off x="8399934" y="5197447"/>
            <a:ext cx="367759" cy="33368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B2E7ABE-C0A0-239F-B18E-CB8A656E57FE}"/>
              </a:ext>
            </a:extLst>
          </p:cNvPr>
          <p:cNvGrpSpPr/>
          <p:nvPr/>
        </p:nvGrpSpPr>
        <p:grpSpPr>
          <a:xfrm>
            <a:off x="328790" y="1831693"/>
            <a:ext cx="3789730" cy="4205027"/>
            <a:chOff x="1027635" y="1832014"/>
            <a:chExt cx="3789730" cy="4205027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75810B39-30D0-1003-407C-6F07D73226E5}"/>
                </a:ext>
              </a:extLst>
            </p:cNvPr>
            <p:cNvSpPr/>
            <p:nvPr/>
          </p:nvSpPr>
          <p:spPr>
            <a:xfrm>
              <a:off x="1624286" y="1832014"/>
              <a:ext cx="3181065" cy="524281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Zoom in and Zoom out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69CC182-EC19-C8E2-32E8-470AADEFD6C5}"/>
                </a:ext>
              </a:extLst>
            </p:cNvPr>
            <p:cNvSpPr/>
            <p:nvPr/>
          </p:nvSpPr>
          <p:spPr>
            <a:xfrm>
              <a:off x="1027636" y="1862976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096BFD0-CDDE-16E0-BACF-1A83EC8181D3}"/>
                </a:ext>
              </a:extLst>
            </p:cNvPr>
            <p:cNvSpPr/>
            <p:nvPr/>
          </p:nvSpPr>
          <p:spPr>
            <a:xfrm>
              <a:off x="1027636" y="2620736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5AB1830-4735-8800-8644-0D8CB4A89AF9}"/>
                </a:ext>
              </a:extLst>
            </p:cNvPr>
            <p:cNvSpPr/>
            <p:nvPr/>
          </p:nvSpPr>
          <p:spPr>
            <a:xfrm>
              <a:off x="1027636" y="3389072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5B6C9A19-77FD-A96A-BEA3-8BB97AB563E3}"/>
                </a:ext>
              </a:extLst>
            </p:cNvPr>
            <p:cNvSpPr/>
            <p:nvPr/>
          </p:nvSpPr>
          <p:spPr>
            <a:xfrm>
              <a:off x="1612272" y="2482171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Compass – Rotation of Map</a:t>
              </a:r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9A9951B5-1447-5E4C-0EAB-FB6DAF9F3288}"/>
                </a:ext>
              </a:extLst>
            </p:cNvPr>
            <p:cNvSpPr/>
            <p:nvPr/>
          </p:nvSpPr>
          <p:spPr>
            <a:xfrm>
              <a:off x="1624286" y="3288156"/>
              <a:ext cx="318106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Change Map / Imagery Source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1D93B5A-037A-4175-692A-E1DAC114A3D6}"/>
                </a:ext>
              </a:extLst>
            </p:cNvPr>
            <p:cNvSpPr/>
            <p:nvPr/>
          </p:nvSpPr>
          <p:spPr>
            <a:xfrm>
              <a:off x="1027635" y="4122835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DF0F02AD-75D9-10AD-EDE7-A7A1C8AD218A}"/>
                </a:ext>
              </a:extLst>
            </p:cNvPr>
            <p:cNvSpPr/>
            <p:nvPr/>
          </p:nvSpPr>
          <p:spPr>
            <a:xfrm>
              <a:off x="1612271" y="4098354"/>
              <a:ext cx="3193079" cy="521727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Your Location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3FF4D7A7-1779-2DD7-8A36-D3C2809801B4}"/>
                </a:ext>
              </a:extLst>
            </p:cNvPr>
            <p:cNvSpPr/>
            <p:nvPr/>
          </p:nvSpPr>
          <p:spPr>
            <a:xfrm>
              <a:off x="1027635" y="544405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AB785239-2B72-E8B1-DE26-CB8F7E6E7AC6}"/>
                </a:ext>
              </a:extLst>
            </p:cNvPr>
            <p:cNvSpPr/>
            <p:nvPr/>
          </p:nvSpPr>
          <p:spPr>
            <a:xfrm>
              <a:off x="1624286" y="5353038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Continue Button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B429C37-7678-5296-0A7D-AB57D076F105}"/>
                </a:ext>
              </a:extLst>
            </p:cNvPr>
            <p:cNvSpPr/>
            <p:nvPr/>
          </p:nvSpPr>
          <p:spPr>
            <a:xfrm>
              <a:off x="1027635" y="4750939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80BA4B8A-150E-EC8B-A913-B92C5AD25BAE}"/>
                </a:ext>
              </a:extLst>
            </p:cNvPr>
            <p:cNvSpPr/>
            <p:nvPr/>
          </p:nvSpPr>
          <p:spPr>
            <a:xfrm>
              <a:off x="1612271" y="4750940"/>
              <a:ext cx="3193079" cy="471039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Block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38939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A165916-80DE-2FE6-9CF8-3589902C3B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905750" y="0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17</a:t>
            </a:fld>
            <a:endParaRPr lang="en-US" sz="16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5" y="1162960"/>
            <a:ext cx="3433229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Manual Tagging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BD9893F-4BF3-34FE-1F13-07F60B5B5C57}"/>
              </a:ext>
            </a:extLst>
          </p:cNvPr>
          <p:cNvSpPr/>
          <p:nvPr/>
        </p:nvSpPr>
        <p:spPr>
          <a:xfrm>
            <a:off x="1012391" y="3642302"/>
            <a:ext cx="3851949" cy="925938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dirty="0">
                <a:latin typeface="Arial" panose="020B0604020202020204" pitchFamily="34" charset="0"/>
              </a:rPr>
              <a:t>If GPS isn’t working, Please wait for 40 seconds at least and then Manually Geo-Tag the Structure.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D55A60B-7676-9FEC-9006-B37917BCC5F0}"/>
              </a:ext>
            </a:extLst>
          </p:cNvPr>
          <p:cNvSpPr/>
          <p:nvPr/>
        </p:nvSpPr>
        <p:spPr>
          <a:xfrm>
            <a:off x="8193570" y="3972159"/>
            <a:ext cx="3710609" cy="162917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ur-PK" dirty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لوکیشن</a:t>
            </a:r>
          </a:p>
          <a:p>
            <a:pPr algn="ctr" rtl="1"/>
            <a:r>
              <a:rPr lang="ur-PK" dirty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مقام </a:t>
            </a:r>
            <a:r>
              <a:rPr lang="en-US" dirty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GPS</a:t>
            </a:r>
            <a:r>
              <a:rPr lang="ur-PK" dirty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نہیں ملا براہ کرم انتظار کریں اگر یہ 40 سیکنڈ کے بعد دستیاب نہیں ہوتا ہے تو آپ عمارت کو ٹیگ کر سکتے ہیں-</a:t>
            </a:r>
            <a:endParaRPr lang="en-US" dirty="0">
              <a:ln w="952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rtl="1"/>
            <a:r>
              <a:rPr lang="ur-PK" dirty="0">
                <a:ln w="9525"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ٹھیک ہے </a:t>
            </a:r>
            <a:endParaRPr lang="en-US" dirty="0">
              <a:ln w="9525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9146CCE1-7CFA-AC58-CD6F-40BCA1F249AC}"/>
              </a:ext>
            </a:extLst>
          </p:cNvPr>
          <p:cNvGrpSpPr/>
          <p:nvPr/>
        </p:nvGrpSpPr>
        <p:grpSpPr>
          <a:xfrm>
            <a:off x="5439214" y="2695898"/>
            <a:ext cx="4144454" cy="1141811"/>
            <a:chOff x="4942006" y="2972462"/>
            <a:chExt cx="4186239" cy="1141811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A96FBC1-8ECC-12CD-3416-5509B4FD17C5}"/>
                </a:ext>
              </a:extLst>
            </p:cNvPr>
            <p:cNvCxnSpPr>
              <a:cxnSpLocks/>
              <a:endCxn id="11" idx="3"/>
            </p:cNvCxnSpPr>
            <p:nvPr/>
          </p:nvCxnSpPr>
          <p:spPr>
            <a:xfrm flipH="1">
              <a:off x="7095867" y="3265312"/>
              <a:ext cx="2032378" cy="278056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D28EBC4-8EB5-22D3-882C-CD459788ABA2}"/>
                </a:ext>
              </a:extLst>
            </p:cNvPr>
            <p:cNvSpPr/>
            <p:nvPr/>
          </p:nvSpPr>
          <p:spPr>
            <a:xfrm>
              <a:off x="4942006" y="2972462"/>
              <a:ext cx="2153861" cy="1141811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Arial" panose="020B0604020202020204" pitchFamily="34" charset="0"/>
                </a:rPr>
                <a:t>Timer</a:t>
              </a:r>
            </a:p>
            <a:p>
              <a:pPr algn="ctr"/>
              <a:r>
                <a:rPr lang="en-US" sz="2400" dirty="0">
                  <a:latin typeface="Arial" panose="020B0604020202020204" pitchFamily="34" charset="0"/>
                </a:rPr>
                <a:t>40 seconds</a:t>
              </a:r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3A008197-AECF-71E9-BD41-88862EA24CEC}"/>
              </a:ext>
            </a:extLst>
          </p:cNvPr>
          <p:cNvSpPr/>
          <p:nvPr/>
        </p:nvSpPr>
        <p:spPr>
          <a:xfrm>
            <a:off x="9041158" y="2033399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6FC12BE-7CDA-024C-12CF-343641FCAE53}"/>
              </a:ext>
            </a:extLst>
          </p:cNvPr>
          <p:cNvGrpSpPr/>
          <p:nvPr/>
        </p:nvGrpSpPr>
        <p:grpSpPr>
          <a:xfrm>
            <a:off x="493495" y="2877739"/>
            <a:ext cx="4384435" cy="551261"/>
            <a:chOff x="1027636" y="1854744"/>
            <a:chExt cx="4384435" cy="55126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D64044A-29D6-E0D6-3AC6-BCB7369326D8}"/>
                </a:ext>
              </a:extLst>
            </p:cNvPr>
            <p:cNvSpPr/>
            <p:nvPr/>
          </p:nvSpPr>
          <p:spPr>
            <a:xfrm>
              <a:off x="1560121" y="1854744"/>
              <a:ext cx="3851950" cy="551261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Street / Mohalla Address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D8380D1-D4AC-4FAA-C6B0-388C4086C600}"/>
                </a:ext>
              </a:extLst>
            </p:cNvPr>
            <p:cNvSpPr/>
            <p:nvPr/>
          </p:nvSpPr>
          <p:spPr>
            <a:xfrm>
              <a:off x="1027636" y="1862976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44" name="Oval 43">
            <a:extLst>
              <a:ext uri="{FF2B5EF4-FFF2-40B4-BE49-F238E27FC236}">
                <a16:creationId xmlns:a16="http://schemas.microsoft.com/office/drawing/2014/main" id="{29DC5583-68D7-84D9-B9DF-FDCD9C5CD95E}"/>
              </a:ext>
            </a:extLst>
          </p:cNvPr>
          <p:cNvSpPr/>
          <p:nvPr/>
        </p:nvSpPr>
        <p:spPr>
          <a:xfrm>
            <a:off x="493495" y="3660734"/>
            <a:ext cx="375891" cy="471039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700C599-9EB2-EC6A-3A1B-3294BCFC2BC8}"/>
              </a:ext>
            </a:extLst>
          </p:cNvPr>
          <p:cNvSpPr/>
          <p:nvPr/>
        </p:nvSpPr>
        <p:spPr>
          <a:xfrm>
            <a:off x="8900973" y="5921455"/>
            <a:ext cx="375891" cy="42669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56499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3DB5E7-CD11-65D8-E89E-E243D462D3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905750" y="0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18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Add/Edit Structure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C198BD8-4681-7824-6331-314FF3D97483}"/>
              </a:ext>
            </a:extLst>
          </p:cNvPr>
          <p:cNvSpPr/>
          <p:nvPr/>
        </p:nvSpPr>
        <p:spPr>
          <a:xfrm>
            <a:off x="10386504" y="2320225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418BCFE-A899-0899-2EAC-8DAE0583C5E6}"/>
              </a:ext>
            </a:extLst>
          </p:cNvPr>
          <p:cNvSpPr/>
          <p:nvPr/>
        </p:nvSpPr>
        <p:spPr>
          <a:xfrm>
            <a:off x="9316272" y="3566261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E86CFAF-7987-87A4-1670-ACE38F7F46DE}"/>
              </a:ext>
            </a:extLst>
          </p:cNvPr>
          <p:cNvSpPr/>
          <p:nvPr/>
        </p:nvSpPr>
        <p:spPr>
          <a:xfrm>
            <a:off x="11053420" y="5257773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A05FF91-261B-B113-9A3F-3D9D996AE539}"/>
              </a:ext>
            </a:extLst>
          </p:cNvPr>
          <p:cNvGrpSpPr/>
          <p:nvPr/>
        </p:nvGrpSpPr>
        <p:grpSpPr>
          <a:xfrm>
            <a:off x="267744" y="2225250"/>
            <a:ext cx="4464185" cy="3115600"/>
            <a:chOff x="557724" y="1945085"/>
            <a:chExt cx="4464185" cy="311560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169959" y="1945085"/>
              <a:ext cx="385195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Select Building Type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562958" y="2053725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573309" y="2843117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157945" y="2753804"/>
              <a:ext cx="3863964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row to edit previously entered unit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3E1605C-FCCA-B50B-E63D-73627D24C539}"/>
                </a:ext>
              </a:extLst>
            </p:cNvPr>
            <p:cNvSpPr/>
            <p:nvPr/>
          </p:nvSpPr>
          <p:spPr>
            <a:xfrm>
              <a:off x="1090398" y="4376682"/>
              <a:ext cx="3931511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 Structure” to save Current Structure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94076B1-EDB1-0A7E-263A-741C7B08F297}"/>
                </a:ext>
              </a:extLst>
            </p:cNvPr>
            <p:cNvSpPr/>
            <p:nvPr/>
          </p:nvSpPr>
          <p:spPr>
            <a:xfrm>
              <a:off x="557724" y="4483163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3701CB9-3E4E-7737-68EE-A6FC76763764}"/>
                </a:ext>
              </a:extLst>
            </p:cNvPr>
            <p:cNvSpPr/>
            <p:nvPr/>
          </p:nvSpPr>
          <p:spPr>
            <a:xfrm>
              <a:off x="562957" y="362878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C6FCEDA-6954-5015-36D9-C2BA43D4137B}"/>
                </a:ext>
              </a:extLst>
            </p:cNvPr>
            <p:cNvSpPr/>
            <p:nvPr/>
          </p:nvSpPr>
          <p:spPr>
            <a:xfrm>
              <a:off x="1142575" y="3566261"/>
              <a:ext cx="3879334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“Add Unit” to Add new Unit to the same Structure</a:t>
              </a:r>
            </a:p>
          </p:txBody>
        </p:sp>
      </p:grpSp>
      <p:sp>
        <p:nvSpPr>
          <p:cNvPr id="52" name="Oval 51">
            <a:extLst>
              <a:ext uri="{FF2B5EF4-FFF2-40B4-BE49-F238E27FC236}">
                <a16:creationId xmlns:a16="http://schemas.microsoft.com/office/drawing/2014/main" id="{968C7793-057B-3452-C349-EEB8FF53BE24}"/>
              </a:ext>
            </a:extLst>
          </p:cNvPr>
          <p:cNvSpPr/>
          <p:nvPr/>
        </p:nvSpPr>
        <p:spPr>
          <a:xfrm>
            <a:off x="10996822" y="5896834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C2C1477-4CEC-8AD7-DC71-D8CE980903F4}"/>
              </a:ext>
            </a:extLst>
          </p:cNvPr>
          <p:cNvGrpSpPr/>
          <p:nvPr/>
        </p:nvGrpSpPr>
        <p:grpSpPr>
          <a:xfrm>
            <a:off x="5063342" y="1780306"/>
            <a:ext cx="3549476" cy="1400259"/>
            <a:chOff x="5751516" y="2234157"/>
            <a:chExt cx="3549476" cy="1400259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DFE4C9B2-73C4-DC7C-E160-693D89699C5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059753" y="3074591"/>
              <a:ext cx="1241239" cy="559825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563C623-1E2D-F714-68A4-A746C976D1E4}"/>
                </a:ext>
              </a:extLst>
            </p:cNvPr>
            <p:cNvSpPr txBox="1"/>
            <p:nvPr/>
          </p:nvSpPr>
          <p:spPr>
            <a:xfrm>
              <a:off x="5751516" y="2234157"/>
              <a:ext cx="2597938" cy="101566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List of already added Units in the above Selected Structure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78B31DB-048E-13F7-4E67-B8FBA3BC23BC}"/>
              </a:ext>
            </a:extLst>
          </p:cNvPr>
          <p:cNvGrpSpPr/>
          <p:nvPr/>
        </p:nvGrpSpPr>
        <p:grpSpPr>
          <a:xfrm>
            <a:off x="5091159" y="3366378"/>
            <a:ext cx="3257711" cy="1015663"/>
            <a:chOff x="5846223" y="2265151"/>
            <a:chExt cx="3257711" cy="1015663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00B90D6-C66A-643C-4A2C-0CAC1EC6AC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92834" y="2704840"/>
              <a:ext cx="1111100" cy="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76AFC31-6590-9C52-CC9D-78AC254F90B6}"/>
                </a:ext>
              </a:extLst>
            </p:cNvPr>
            <p:cNvSpPr txBox="1"/>
            <p:nvPr/>
          </p:nvSpPr>
          <p:spPr>
            <a:xfrm>
              <a:off x="5846223" y="2265151"/>
              <a:ext cx="2597938" cy="101566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Click on Three Dots to Edit / Delete a Unit.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3501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521E6D-3EF9-38ED-EFA5-F72D3143C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07"/>
          <a:stretch/>
        </p:blipFill>
        <p:spPr>
          <a:xfrm>
            <a:off x="7905750" y="0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19</a:t>
            </a:fld>
            <a:endParaRPr lang="en-US" sz="16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6383648-5167-1D4C-EA53-1AFA272F5BBE}"/>
              </a:ext>
            </a:extLst>
          </p:cNvPr>
          <p:cNvGrpSpPr/>
          <p:nvPr/>
        </p:nvGrpSpPr>
        <p:grpSpPr>
          <a:xfrm>
            <a:off x="5198662" y="3333470"/>
            <a:ext cx="3845803" cy="1015663"/>
            <a:chOff x="5819637" y="2452647"/>
            <a:chExt cx="3845803" cy="1015663"/>
          </a:xfrm>
        </p:grpSpPr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6BF2B0D-7FD4-8CD3-0A4F-AA94FC32BFE4}"/>
                </a:ext>
              </a:extLst>
            </p:cNvPr>
            <p:cNvCxnSpPr>
              <a:cxnSpLocks/>
              <a:endCxn id="39" idx="3"/>
            </p:cNvCxnSpPr>
            <p:nvPr/>
          </p:nvCxnSpPr>
          <p:spPr>
            <a:xfrm flipH="1" flipV="1">
              <a:off x="8417575" y="2960479"/>
              <a:ext cx="1247865" cy="35734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849FD0D-A2DF-AE94-D614-ADE7A151DC76}"/>
                </a:ext>
              </a:extLst>
            </p:cNvPr>
            <p:cNvSpPr txBox="1"/>
            <p:nvPr/>
          </p:nvSpPr>
          <p:spPr>
            <a:xfrm>
              <a:off x="5819637" y="2452647"/>
              <a:ext cx="2597938" cy="101566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List of already added Households in the above Selected Unit</a:t>
              </a: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Add Housing Unit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C198BD8-4681-7824-6331-314FF3D97483}"/>
              </a:ext>
            </a:extLst>
          </p:cNvPr>
          <p:cNvSpPr/>
          <p:nvPr/>
        </p:nvSpPr>
        <p:spPr>
          <a:xfrm>
            <a:off x="10047888" y="2349716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418BCFE-A899-0899-2EAC-8DAE0583C5E6}"/>
              </a:ext>
            </a:extLst>
          </p:cNvPr>
          <p:cNvSpPr/>
          <p:nvPr/>
        </p:nvSpPr>
        <p:spPr>
          <a:xfrm>
            <a:off x="9949340" y="3380988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E86CFAF-7987-87A4-1670-ACE38F7F46DE}"/>
              </a:ext>
            </a:extLst>
          </p:cNvPr>
          <p:cNvSpPr/>
          <p:nvPr/>
        </p:nvSpPr>
        <p:spPr>
          <a:xfrm>
            <a:off x="10883556" y="5255379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CAEE99F-236E-F008-8E90-891E732C379D}"/>
              </a:ext>
            </a:extLst>
          </p:cNvPr>
          <p:cNvGrpSpPr/>
          <p:nvPr/>
        </p:nvGrpSpPr>
        <p:grpSpPr>
          <a:xfrm>
            <a:off x="5198662" y="4539768"/>
            <a:ext cx="3128619" cy="1015663"/>
            <a:chOff x="5859963" y="2237964"/>
            <a:chExt cx="3128619" cy="1015663"/>
          </a:xfrm>
        </p:grpSpPr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255278FC-AE7D-BECB-E7D1-FF0AE77C47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79263" y="2387124"/>
              <a:ext cx="1009319" cy="376217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A4D481CA-8643-D319-6162-D4B93B2BEBFB}"/>
                </a:ext>
              </a:extLst>
            </p:cNvPr>
            <p:cNvSpPr txBox="1"/>
            <p:nvPr/>
          </p:nvSpPr>
          <p:spPr>
            <a:xfrm>
              <a:off x="5859963" y="2237964"/>
              <a:ext cx="2597938" cy="1015663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Click on Three Dots to Edit / Delete a Household.</a:t>
              </a: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35" name="Oval 34">
            <a:extLst>
              <a:ext uri="{FF2B5EF4-FFF2-40B4-BE49-F238E27FC236}">
                <a16:creationId xmlns:a16="http://schemas.microsoft.com/office/drawing/2014/main" id="{66041E2F-FDFE-4638-EC80-127C30F23110}"/>
              </a:ext>
            </a:extLst>
          </p:cNvPr>
          <p:cNvSpPr/>
          <p:nvPr/>
        </p:nvSpPr>
        <p:spPr>
          <a:xfrm>
            <a:off x="10883556" y="5885209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1C913B4-D184-08EE-E336-92E81B839096}"/>
              </a:ext>
            </a:extLst>
          </p:cNvPr>
          <p:cNvGrpSpPr/>
          <p:nvPr/>
        </p:nvGrpSpPr>
        <p:grpSpPr>
          <a:xfrm>
            <a:off x="558614" y="1945085"/>
            <a:ext cx="4478665" cy="3580379"/>
            <a:chOff x="558614" y="1945085"/>
            <a:chExt cx="4478665" cy="3580379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169959" y="1945085"/>
              <a:ext cx="385195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Select Unit Type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562958" y="2053725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558614" y="389706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157945" y="3695917"/>
              <a:ext cx="3863964" cy="101566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“Add New Household” to add new Household to the same Unit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3701CB9-3E4E-7737-68EE-A6FC76763764}"/>
                </a:ext>
              </a:extLst>
            </p:cNvPr>
            <p:cNvSpPr/>
            <p:nvPr/>
          </p:nvSpPr>
          <p:spPr>
            <a:xfrm>
              <a:off x="558614" y="4939311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4C6FCEDA-6954-5015-36D9-C2BA43D4137B}"/>
                </a:ext>
              </a:extLst>
            </p:cNvPr>
            <p:cNvSpPr/>
            <p:nvPr/>
          </p:nvSpPr>
          <p:spPr>
            <a:xfrm>
              <a:off x="1157945" y="4841461"/>
              <a:ext cx="3879334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 Unit” to save Current Unit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7196F79-BBE4-8C27-E7C2-8CC2D6F735D5}"/>
                </a:ext>
              </a:extLst>
            </p:cNvPr>
            <p:cNvSpPr/>
            <p:nvPr/>
          </p:nvSpPr>
          <p:spPr>
            <a:xfrm>
              <a:off x="1169959" y="2817894"/>
              <a:ext cx="385195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Select if someone lives here.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EF8CCA35-D790-FBB7-B45F-B9B3114D91D1}"/>
                </a:ext>
              </a:extLst>
            </p:cNvPr>
            <p:cNvSpPr/>
            <p:nvPr/>
          </p:nvSpPr>
          <p:spPr>
            <a:xfrm>
              <a:off x="562958" y="2926534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7639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4FAD73A-AF11-29C8-4925-DFD8851D0D9B}"/>
              </a:ext>
            </a:extLst>
          </p:cNvPr>
          <p:cNvSpPr txBox="1"/>
          <p:nvPr/>
        </p:nvSpPr>
        <p:spPr>
          <a:xfrm>
            <a:off x="1953490" y="1814945"/>
            <a:ext cx="7982080" cy="4455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Tablet Guidelines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Applications Guidelines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Training Guidelines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Data Stream</a:t>
            </a:r>
            <a:endParaRPr lang="en-US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Census Listing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Census Enumeration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Self Enumeration</a:t>
            </a:r>
          </a:p>
          <a:p>
            <a:pPr marL="720725" indent="-720725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Supervisor Dashboard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29E63E-1440-D2A9-D98E-9C3E276BB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139935"/>
            <a:ext cx="8018125" cy="99060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CONTENTS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6" name="Footer Placeholder 32">
            <a:extLst>
              <a:ext uri="{FF2B5EF4-FFF2-40B4-BE49-F238E27FC236}">
                <a16:creationId xmlns:a16="http://schemas.microsoft.com/office/drawing/2014/main" id="{DC86A0B3-8058-9225-F7EE-385228E2E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5D756C-AE88-BD32-2421-EA8AC813C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89673" y="6418689"/>
            <a:ext cx="1205100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2</a:t>
            </a:fld>
            <a:endParaRPr lang="en-US" sz="160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8A0A189-A4D9-B4E0-227B-E87BFF0B30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EB4962-E409-7CA2-1065-140BF92C1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350" y="139935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4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2C0182-2D67-67CB-54CF-DB7C34224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05"/>
          <a:stretch/>
        </p:blipFill>
        <p:spPr>
          <a:xfrm>
            <a:off x="7905750" y="-15987"/>
            <a:ext cx="4286250" cy="6873987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20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Add Household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C198BD8-4681-7824-6331-314FF3D97483}"/>
              </a:ext>
            </a:extLst>
          </p:cNvPr>
          <p:cNvSpPr/>
          <p:nvPr/>
        </p:nvSpPr>
        <p:spPr>
          <a:xfrm>
            <a:off x="9902793" y="2253312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418BCFE-A899-0899-2EAC-8DAE0583C5E6}"/>
              </a:ext>
            </a:extLst>
          </p:cNvPr>
          <p:cNvSpPr/>
          <p:nvPr/>
        </p:nvSpPr>
        <p:spPr>
          <a:xfrm>
            <a:off x="9582053" y="4215804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9E86CFAF-7987-87A4-1670-ACE38F7F46DE}"/>
              </a:ext>
            </a:extLst>
          </p:cNvPr>
          <p:cNvSpPr/>
          <p:nvPr/>
        </p:nvSpPr>
        <p:spPr>
          <a:xfrm>
            <a:off x="9350932" y="5233245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55788005-F691-A672-3E8D-40C9BE44379B}"/>
              </a:ext>
            </a:extLst>
          </p:cNvPr>
          <p:cNvSpPr/>
          <p:nvPr/>
        </p:nvSpPr>
        <p:spPr>
          <a:xfrm>
            <a:off x="10964176" y="5824329"/>
            <a:ext cx="375891" cy="43357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75C030-AA6C-327B-798D-54C03A43AA19}"/>
              </a:ext>
            </a:extLst>
          </p:cNvPr>
          <p:cNvGrpSpPr/>
          <p:nvPr/>
        </p:nvGrpSpPr>
        <p:grpSpPr>
          <a:xfrm>
            <a:off x="574776" y="2071003"/>
            <a:ext cx="7000131" cy="3324659"/>
            <a:chOff x="558614" y="1939637"/>
            <a:chExt cx="7000131" cy="3324659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169959" y="1939637"/>
              <a:ext cx="6380898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Name of Household Head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562958" y="2053725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558614" y="2954947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157945" y="2823371"/>
              <a:ext cx="6400800" cy="684004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Phone # of Household Head 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3701CB9-3E4E-7737-68EE-A6FC76763764}"/>
                </a:ext>
              </a:extLst>
            </p:cNvPr>
            <p:cNvSpPr/>
            <p:nvPr/>
          </p:nvSpPr>
          <p:spPr>
            <a:xfrm>
              <a:off x="558614" y="380814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C53C6CB6-C5C4-B7BE-1573-DB9FDD23F1B0}"/>
                </a:ext>
              </a:extLst>
            </p:cNvPr>
            <p:cNvSpPr/>
            <p:nvPr/>
          </p:nvSpPr>
          <p:spPr>
            <a:xfrm>
              <a:off x="558614" y="4683077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6286D7D-3D67-46B7-D870-2A1F05642116}"/>
                </a:ext>
              </a:extLst>
            </p:cNvPr>
            <p:cNvSpPr/>
            <p:nvPr/>
          </p:nvSpPr>
          <p:spPr>
            <a:xfrm>
              <a:off x="1133531" y="3701657"/>
              <a:ext cx="6400800" cy="684004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Select Household Economic / Financial Activity IF any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DB9FEF94-698E-95EE-15F0-FC52BD107AE3}"/>
                </a:ext>
              </a:extLst>
            </p:cNvPr>
            <p:cNvSpPr/>
            <p:nvPr/>
          </p:nvSpPr>
          <p:spPr>
            <a:xfrm>
              <a:off x="1133531" y="4580293"/>
              <a:ext cx="640080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 Household”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259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21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Add Economic Unit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88AA55B-0762-17E3-F401-7CF9B0E84957}"/>
              </a:ext>
            </a:extLst>
          </p:cNvPr>
          <p:cNvGrpSpPr/>
          <p:nvPr/>
        </p:nvGrpSpPr>
        <p:grpSpPr>
          <a:xfrm>
            <a:off x="311175" y="3640455"/>
            <a:ext cx="3386182" cy="689452"/>
            <a:chOff x="1819267" y="4849092"/>
            <a:chExt cx="3791728" cy="689452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2426268" y="4849092"/>
              <a:ext cx="318472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 Unit” 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1CDB39C8-9B53-70D9-EAF7-4E4F395DD757}"/>
              </a:ext>
            </a:extLst>
          </p:cNvPr>
          <p:cNvSpPr/>
          <p:nvPr/>
        </p:nvSpPr>
        <p:spPr>
          <a:xfrm>
            <a:off x="11267214" y="6060259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4A619A-9CA4-6302-CEB7-8A79DCCBBF59}"/>
              </a:ext>
            </a:extLst>
          </p:cNvPr>
          <p:cNvSpPr txBox="1"/>
          <p:nvPr/>
        </p:nvSpPr>
        <p:spPr>
          <a:xfrm>
            <a:off x="1003775" y="2311535"/>
            <a:ext cx="2543059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 in case of Financial Unit.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58E060-D218-A9DC-4D9D-25E7721A0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" b="5930"/>
          <a:stretch/>
        </p:blipFill>
        <p:spPr>
          <a:xfrm>
            <a:off x="4629344" y="1785320"/>
            <a:ext cx="3705009" cy="50726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25F519-4898-2767-2234-1E5A07E3DB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6" b="5930"/>
          <a:stretch/>
        </p:blipFill>
        <p:spPr>
          <a:xfrm>
            <a:off x="8478437" y="1785321"/>
            <a:ext cx="3713563" cy="507267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5B1A5E9-9B0B-534E-66E9-BC083AB018D0}"/>
              </a:ext>
            </a:extLst>
          </p:cNvPr>
          <p:cNvSpPr/>
          <p:nvPr/>
        </p:nvSpPr>
        <p:spPr>
          <a:xfrm>
            <a:off x="9151529" y="6034750"/>
            <a:ext cx="375891" cy="331203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AC2F089-5726-4305-24DF-27E8E69E3337}"/>
              </a:ext>
            </a:extLst>
          </p:cNvPr>
          <p:cNvSpPr/>
          <p:nvPr/>
        </p:nvSpPr>
        <p:spPr>
          <a:xfrm>
            <a:off x="9151528" y="5375597"/>
            <a:ext cx="375891" cy="391051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9283436-13C9-AA29-65EC-7990E81AF45B}"/>
              </a:ext>
            </a:extLst>
          </p:cNvPr>
          <p:cNvSpPr/>
          <p:nvPr/>
        </p:nvSpPr>
        <p:spPr>
          <a:xfrm>
            <a:off x="853254" y="4627459"/>
            <a:ext cx="2844103" cy="1337885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Select if someone lives here. If “Yes” then “Add New Household” Button will appear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AD4B15E-A1E2-5A84-6664-2D2DB2EAED9F}"/>
              </a:ext>
            </a:extLst>
          </p:cNvPr>
          <p:cNvSpPr/>
          <p:nvPr/>
        </p:nvSpPr>
        <p:spPr>
          <a:xfrm>
            <a:off x="311175" y="5100084"/>
            <a:ext cx="375891" cy="471039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56E222-EB7E-20CB-275A-5948A8EC0B63}"/>
              </a:ext>
            </a:extLst>
          </p:cNvPr>
          <p:cNvSpPr txBox="1"/>
          <p:nvPr/>
        </p:nvSpPr>
        <p:spPr>
          <a:xfrm>
            <a:off x="4779867" y="3006431"/>
            <a:ext cx="2937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Blocks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</a:p>
          <a:p>
            <a:r>
              <a:rPr lang="en-US" sz="2000" dirty="0">
                <a:solidFill>
                  <a:srgbClr val="C00000"/>
                </a:solidFill>
              </a:rPr>
              <a:t>Number of associated structures of this Unit.</a:t>
            </a:r>
          </a:p>
        </p:txBody>
      </p:sp>
    </p:spTree>
    <p:extLst>
      <p:ext uri="{BB962C8B-B14F-4D97-AF65-F5344CB8AC3E}">
        <p14:creationId xmlns:p14="http://schemas.microsoft.com/office/powerpoint/2010/main" val="884934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101ED3-55A5-460E-A6AF-4CFF6108B9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910945" y="-61091"/>
            <a:ext cx="4281053" cy="423130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22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Side Menu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447C0EC-D917-B55F-572B-7C6FB8730EDF}"/>
              </a:ext>
            </a:extLst>
          </p:cNvPr>
          <p:cNvSpPr txBox="1"/>
          <p:nvPr/>
        </p:nvSpPr>
        <p:spPr>
          <a:xfrm>
            <a:off x="365363" y="1802862"/>
            <a:ext cx="4677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Open Side Menu to view additional features by clicking on three lines button.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B36DD0-2617-4BA2-B3FD-AD8D872E00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32" b="5930"/>
          <a:stretch/>
        </p:blipFill>
        <p:spPr>
          <a:xfrm>
            <a:off x="7910945" y="4170218"/>
            <a:ext cx="4281055" cy="26877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31EF373-65F9-4D34-8874-DF55C6DCA774}"/>
              </a:ext>
            </a:extLst>
          </p:cNvPr>
          <p:cNvSpPr txBox="1"/>
          <p:nvPr/>
        </p:nvSpPr>
        <p:spPr>
          <a:xfrm>
            <a:off x="365363" y="2644873"/>
            <a:ext cx="4677155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Your Profile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Backup / Restore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Sync Summary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Language Change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FAQs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Change Password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Logout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EXIT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400" dirty="0">
                <a:latin typeface="Arial" panose="020B0604020202020204" pitchFamily="34" charset="0"/>
              </a:rPr>
              <a:t>Version of Application</a:t>
            </a:r>
          </a:p>
        </p:txBody>
      </p:sp>
    </p:spTree>
    <p:extLst>
      <p:ext uri="{BB962C8B-B14F-4D97-AF65-F5344CB8AC3E}">
        <p14:creationId xmlns:p14="http://schemas.microsoft.com/office/powerpoint/2010/main" val="2371917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74C20E-42C2-4F65-BCB9-6FC12F999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496776" y="-1"/>
            <a:ext cx="4695224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23</a:t>
            </a:fld>
            <a:endParaRPr lang="en-US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652D897-2C42-74E9-8ADD-0F6BFD1D42EE}"/>
              </a:ext>
            </a:extLst>
          </p:cNvPr>
          <p:cNvSpPr/>
          <p:nvPr/>
        </p:nvSpPr>
        <p:spPr>
          <a:xfrm>
            <a:off x="1062461" y="3339963"/>
            <a:ext cx="5033539" cy="990600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Complete Information is available on Profile.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Profile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269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24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Backup / Restore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912652-1B8A-42AD-8178-B6E1BCF3CA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496775" y="0"/>
            <a:ext cx="4695225" cy="681643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DDD6B3D-5C1C-4E42-93C3-7FB07B5D9207}"/>
              </a:ext>
            </a:extLst>
          </p:cNvPr>
          <p:cNvGrpSpPr/>
          <p:nvPr/>
        </p:nvGrpSpPr>
        <p:grpSpPr>
          <a:xfrm>
            <a:off x="311175" y="3640455"/>
            <a:ext cx="5133661" cy="689452"/>
            <a:chOff x="1819267" y="4849092"/>
            <a:chExt cx="5748494" cy="68945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05B371D-8428-486F-A05D-9EBD6DC5B8E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Restore from Tablet’s Local Storage.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5989416-DE8A-4900-AB10-28FB7E1E62DA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D1DBF44-21DB-4751-81E2-CDF7AC88557E}"/>
              </a:ext>
            </a:extLst>
          </p:cNvPr>
          <p:cNvSpPr txBox="1"/>
          <p:nvPr/>
        </p:nvSpPr>
        <p:spPr>
          <a:xfrm>
            <a:off x="311175" y="2145277"/>
            <a:ext cx="6602243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Application will automatically take Backup at intervals. However you may use this option anytime in case of need.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7FA20A-C536-4BFA-958C-6D16A2EC1244}"/>
              </a:ext>
            </a:extLst>
          </p:cNvPr>
          <p:cNvGrpSpPr/>
          <p:nvPr/>
        </p:nvGrpSpPr>
        <p:grpSpPr>
          <a:xfrm>
            <a:off x="311175" y="4448219"/>
            <a:ext cx="5133661" cy="689452"/>
            <a:chOff x="1819267" y="4849092"/>
            <a:chExt cx="5748494" cy="689452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21A7F56-A61F-4FCB-8237-4A798BD2204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Restore from Online Server Storage.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82F532D-92B3-4FA1-90EB-5A474B660885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B7F876-FC50-4789-82F2-E20AA9598F67}"/>
              </a:ext>
            </a:extLst>
          </p:cNvPr>
          <p:cNvGrpSpPr/>
          <p:nvPr/>
        </p:nvGrpSpPr>
        <p:grpSpPr>
          <a:xfrm>
            <a:off x="311175" y="5280116"/>
            <a:ext cx="5133661" cy="689452"/>
            <a:chOff x="1819267" y="4849092"/>
            <a:chExt cx="5748494" cy="689452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90374BE4-4B33-46EB-B963-3CC3BB047D1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Take Backup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DC6F4C8-DF96-4FC7-B608-C5439A5375E4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4D8D1818-39DD-420A-83B6-D168E5FA5408}"/>
              </a:ext>
            </a:extLst>
          </p:cNvPr>
          <p:cNvSpPr/>
          <p:nvPr/>
        </p:nvSpPr>
        <p:spPr>
          <a:xfrm>
            <a:off x="8665134" y="2692357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3F5A36-CAAB-43CC-BEFB-95536AF02102}"/>
              </a:ext>
            </a:extLst>
          </p:cNvPr>
          <p:cNvSpPr/>
          <p:nvPr/>
        </p:nvSpPr>
        <p:spPr>
          <a:xfrm>
            <a:off x="8665134" y="3429000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2E2A01D-82CC-4D2E-A120-194DF6803061}"/>
              </a:ext>
            </a:extLst>
          </p:cNvPr>
          <p:cNvSpPr/>
          <p:nvPr/>
        </p:nvSpPr>
        <p:spPr>
          <a:xfrm>
            <a:off x="8665133" y="416943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29767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1DE1D2-1402-7E06-39DA-092585955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91250" y="857250"/>
            <a:ext cx="6858000" cy="5143500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25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Sync Summary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EA03D9C-C555-4237-AF32-C52EE918CB31}"/>
              </a:ext>
            </a:extLst>
          </p:cNvPr>
          <p:cNvSpPr/>
          <p:nvPr/>
        </p:nvSpPr>
        <p:spPr>
          <a:xfrm>
            <a:off x="1062461" y="3944073"/>
            <a:ext cx="5033539" cy="64178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Upload any Individual Structure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B49224-426C-4099-9A94-78A7597EC320}"/>
              </a:ext>
            </a:extLst>
          </p:cNvPr>
          <p:cNvSpPr/>
          <p:nvPr/>
        </p:nvSpPr>
        <p:spPr>
          <a:xfrm>
            <a:off x="1062461" y="4745668"/>
            <a:ext cx="5033539" cy="64178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Upload all Structures simultaneously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1062461" y="2401320"/>
            <a:ext cx="394217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View overall Summary Information of all Structures 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866E9D-278F-43CE-8184-C5B35E56A69F}"/>
              </a:ext>
            </a:extLst>
          </p:cNvPr>
          <p:cNvSpPr/>
          <p:nvPr/>
        </p:nvSpPr>
        <p:spPr>
          <a:xfrm>
            <a:off x="7501352" y="2751065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810D4E8-3C06-4F0E-A56D-7C6150399C56}"/>
              </a:ext>
            </a:extLst>
          </p:cNvPr>
          <p:cNvSpPr/>
          <p:nvPr/>
        </p:nvSpPr>
        <p:spPr>
          <a:xfrm>
            <a:off x="8429606" y="5702464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2A9DA4C-69A4-4216-B2C7-4A718181A892}"/>
              </a:ext>
            </a:extLst>
          </p:cNvPr>
          <p:cNvSpPr/>
          <p:nvPr/>
        </p:nvSpPr>
        <p:spPr>
          <a:xfrm>
            <a:off x="650422" y="4840905"/>
            <a:ext cx="266456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52D8E3-18A5-4BD5-9019-D7A9B984C6D5}"/>
              </a:ext>
            </a:extLst>
          </p:cNvPr>
          <p:cNvSpPr/>
          <p:nvPr/>
        </p:nvSpPr>
        <p:spPr>
          <a:xfrm>
            <a:off x="633539" y="400936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0217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C76A58-754A-4AFC-A390-BC7403663E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" b="5728"/>
          <a:stretch/>
        </p:blipFill>
        <p:spPr>
          <a:xfrm>
            <a:off x="7496776" y="-1"/>
            <a:ext cx="4695224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26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Language Change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1819267" y="3604430"/>
            <a:ext cx="4271540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Select any Desired Language </a:t>
            </a:r>
          </a:p>
        </p:txBody>
      </p:sp>
    </p:spTree>
    <p:extLst>
      <p:ext uri="{BB962C8B-B14F-4D97-AF65-F5344CB8AC3E}">
        <p14:creationId xmlns:p14="http://schemas.microsoft.com/office/powerpoint/2010/main" val="28647504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8020EA-C47B-4D5C-BC35-CBF80204A8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3855" y="0"/>
            <a:ext cx="4558145" cy="6860544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27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FAQs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2158152" y="3396263"/>
            <a:ext cx="394217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Question-wise details for FROM-I are available here.</a:t>
            </a:r>
          </a:p>
        </p:txBody>
      </p:sp>
    </p:spTree>
    <p:extLst>
      <p:ext uri="{BB962C8B-B14F-4D97-AF65-F5344CB8AC3E}">
        <p14:creationId xmlns:p14="http://schemas.microsoft.com/office/powerpoint/2010/main" val="849799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B7E38A-EBF4-FE79-256E-332FB2DC7B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889238" y="23889"/>
            <a:ext cx="4286250" cy="6858000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28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Change Password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A802198-1FB3-5FA9-77AB-B48C669AF7F0}"/>
              </a:ext>
            </a:extLst>
          </p:cNvPr>
          <p:cNvSpPr/>
          <p:nvPr/>
        </p:nvSpPr>
        <p:spPr>
          <a:xfrm>
            <a:off x="9240572" y="1628054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2836B5F-D036-43FF-2877-353B0A7A3450}"/>
              </a:ext>
            </a:extLst>
          </p:cNvPr>
          <p:cNvSpPr/>
          <p:nvPr/>
        </p:nvSpPr>
        <p:spPr>
          <a:xfrm>
            <a:off x="9240572" y="2685633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F78BC50-E26B-2BF8-1546-FF8CD1E133E5}"/>
              </a:ext>
            </a:extLst>
          </p:cNvPr>
          <p:cNvSpPr/>
          <p:nvPr/>
        </p:nvSpPr>
        <p:spPr>
          <a:xfrm>
            <a:off x="8747494" y="369922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0DEE7B-1865-192E-89F0-FA11B077340D}"/>
              </a:ext>
            </a:extLst>
          </p:cNvPr>
          <p:cNvSpPr txBox="1"/>
          <p:nvPr/>
        </p:nvSpPr>
        <p:spPr>
          <a:xfrm>
            <a:off x="27710" y="5646849"/>
            <a:ext cx="772227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Remember New Password for next Login in any Tablet Application.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6363C6-1FBE-4BA8-B534-CEC7129F0A29}"/>
              </a:ext>
            </a:extLst>
          </p:cNvPr>
          <p:cNvGrpSpPr/>
          <p:nvPr/>
        </p:nvGrpSpPr>
        <p:grpSpPr>
          <a:xfrm>
            <a:off x="877400" y="1930452"/>
            <a:ext cx="5728479" cy="3354184"/>
            <a:chOff x="1309629" y="2256631"/>
            <a:chExt cx="5728479" cy="335418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652D897-2C42-74E9-8ADD-0F6BFD1D42EE}"/>
                </a:ext>
              </a:extLst>
            </p:cNvPr>
            <p:cNvSpPr/>
            <p:nvPr/>
          </p:nvSpPr>
          <p:spPr>
            <a:xfrm>
              <a:off x="2004566" y="2256631"/>
              <a:ext cx="503353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Old Password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940297FB-BDF2-7697-CA82-2C6A503A1D8D}"/>
                </a:ext>
              </a:extLst>
            </p:cNvPr>
            <p:cNvSpPr/>
            <p:nvPr/>
          </p:nvSpPr>
          <p:spPr>
            <a:xfrm>
              <a:off x="2004567" y="3213475"/>
              <a:ext cx="503354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New Password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0397ADC-FE3E-55CD-A0B5-45ADCFA86E5E}"/>
                </a:ext>
              </a:extLst>
            </p:cNvPr>
            <p:cNvSpPr/>
            <p:nvPr/>
          </p:nvSpPr>
          <p:spPr>
            <a:xfrm>
              <a:off x="2004567" y="4096702"/>
              <a:ext cx="5033541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Change Password Button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D5DE0DED-C5C0-2888-430E-27414A63E5E8}"/>
                </a:ext>
              </a:extLst>
            </p:cNvPr>
            <p:cNvSpPr/>
            <p:nvPr/>
          </p:nvSpPr>
          <p:spPr>
            <a:xfrm>
              <a:off x="1309630" y="3329822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1CE5B30-B5F7-4E1F-9AF9-79CDF541BF14}"/>
                </a:ext>
              </a:extLst>
            </p:cNvPr>
            <p:cNvSpPr/>
            <p:nvPr/>
          </p:nvSpPr>
          <p:spPr>
            <a:xfrm>
              <a:off x="1309630" y="2372978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586A95C-F216-4F3F-8F8D-918CA5AB0AA4}"/>
                </a:ext>
              </a:extLst>
            </p:cNvPr>
            <p:cNvSpPr/>
            <p:nvPr/>
          </p:nvSpPr>
          <p:spPr>
            <a:xfrm>
              <a:off x="1309630" y="4213049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10926B9-9433-4A5F-A387-9E93A50CE508}"/>
                </a:ext>
              </a:extLst>
            </p:cNvPr>
            <p:cNvSpPr/>
            <p:nvPr/>
          </p:nvSpPr>
          <p:spPr>
            <a:xfrm>
              <a:off x="2004566" y="4926812"/>
              <a:ext cx="5033541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Cancel Button to discard the change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B4E618E-901C-4DC1-853D-BC27F10E1740}"/>
                </a:ext>
              </a:extLst>
            </p:cNvPr>
            <p:cNvSpPr/>
            <p:nvPr/>
          </p:nvSpPr>
          <p:spPr>
            <a:xfrm>
              <a:off x="1309629" y="5043159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77AA0316-9C93-4D23-B3C6-C24F800A24AE}"/>
              </a:ext>
            </a:extLst>
          </p:cNvPr>
          <p:cNvSpPr/>
          <p:nvPr/>
        </p:nvSpPr>
        <p:spPr>
          <a:xfrm>
            <a:off x="8747494" y="4475505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54357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CENSUS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HOUSE ENUMERATION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29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2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3E48603-BDCD-932F-3384-6D230FADC9F2}"/>
              </a:ext>
            </a:extLst>
          </p:cNvPr>
          <p:cNvSpPr txBox="1"/>
          <p:nvPr/>
        </p:nvSpPr>
        <p:spPr>
          <a:xfrm>
            <a:off x="27710" y="1811798"/>
            <a:ext cx="1179816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Receive Tablets and other Accessories. (Charger, SIM, Tablet Holder Bag.)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Ensure proper working of all Accessories and Tablets</a:t>
            </a:r>
            <a:r>
              <a:rPr lang="en-US" sz="2200" dirty="0">
                <a:effectLst/>
                <a:latin typeface="+mj-lt"/>
              </a:rPr>
              <a:t> and no-damage.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Ensure the Battery of the Tablet is properly charged before going for Field Activity, 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Also ensure that Battery is not overcharged.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effectLst/>
                <a:latin typeface="+mj-lt"/>
              </a:rPr>
              <a:t>Verify the correctness of Date and Time. </a:t>
            </a:r>
            <a:endParaRPr lang="en-US" sz="2200" dirty="0">
              <a:latin typeface="+mj-lt"/>
            </a:endParaRP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effectLst/>
                <a:latin typeface="+mj-lt"/>
              </a:rPr>
              <a:t>Check if SIM is inserted in the Tablet and Network and Service is available w.r.t your area.</a:t>
            </a:r>
            <a:endParaRPr lang="en-US" sz="2200" dirty="0">
              <a:latin typeface="+mj-lt"/>
            </a:endParaRP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effectLst/>
                <a:latin typeface="+mj-lt"/>
              </a:rPr>
              <a:t>Protect the Tablet from direct exposure to the </a:t>
            </a:r>
            <a:r>
              <a:rPr lang="en-US" sz="2200" dirty="0">
                <a:latin typeface="+mj-lt"/>
              </a:rPr>
              <a:t>S</a:t>
            </a:r>
            <a:r>
              <a:rPr lang="en-US" sz="2200" dirty="0">
                <a:effectLst/>
                <a:latin typeface="+mj-lt"/>
              </a:rPr>
              <a:t>un, Rain, and Dust.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Hands should be clean, oily/sticky hands can damage the screen.</a:t>
            </a:r>
            <a:endParaRPr lang="en-US" sz="2200" dirty="0">
              <a:effectLst/>
              <a:latin typeface="+mj-lt"/>
            </a:endParaRP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effectLst/>
                <a:latin typeface="+mj-lt"/>
              </a:rPr>
              <a:t>Do not operate the Tablet when it is plugged in for charging</a:t>
            </a:r>
            <a:r>
              <a:rPr lang="en-US" sz="2200" dirty="0">
                <a:latin typeface="+mj-lt"/>
              </a:rPr>
              <a:t>. 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Ensure Physical Security of the Tablet.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Do not Turn Off the Device/Tablet.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Check if Touch of Tablet Screen is properly is working.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200" dirty="0">
                <a:latin typeface="+mj-lt"/>
              </a:rPr>
              <a:t>Restart the Tablet in case of Variable / Undesired / Abnormal behavior.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98C688D-DD70-E760-A1E9-47614866C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228616"/>
            <a:ext cx="8018125" cy="990600"/>
          </a:xfrm>
        </p:spPr>
        <p:txBody>
          <a:bodyPr/>
          <a:lstStyle/>
          <a:p>
            <a:pPr algn="ctr"/>
            <a:r>
              <a:rPr lang="en-US" sz="44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TABLET GUIDELINES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9281215D-30F8-0991-E084-7FC322328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8134F4-E8C3-E33C-A22F-98D03DE6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4024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98E555CA-6828-7DD3-9A51-25FAF14370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8109B6-137E-990F-B442-55BD96AF8D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478" y="153792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32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15E8422-E1D9-432D-81BE-CC7F300106F7}"/>
              </a:ext>
            </a:extLst>
          </p:cNvPr>
          <p:cNvSpPr txBox="1"/>
          <p:nvPr/>
        </p:nvSpPr>
        <p:spPr>
          <a:xfrm>
            <a:off x="3249660" y="2100659"/>
            <a:ext cx="6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17D1AC-983F-47BD-84C6-CAD980DB3D9E}"/>
              </a:ext>
            </a:extLst>
          </p:cNvPr>
          <p:cNvSpPr txBox="1"/>
          <p:nvPr/>
        </p:nvSpPr>
        <p:spPr>
          <a:xfrm>
            <a:off x="5324998" y="2095299"/>
            <a:ext cx="73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Login</a:t>
            </a:r>
          </a:p>
        </p:txBody>
      </p:sp>
      <p:sp>
        <p:nvSpPr>
          <p:cNvPr id="44" name="Slide Number Placeholder 3">
            <a:extLst>
              <a:ext uri="{FF2B5EF4-FFF2-40B4-BE49-F238E27FC236}">
                <a16:creationId xmlns:a16="http://schemas.microsoft.com/office/drawing/2014/main" id="{3928EF65-9556-4239-9AC6-F14535D25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8200" y="6553201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E5C74F18-D5C7-BF12-6DD1-108E7CF2C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088" y="4042914"/>
            <a:ext cx="891845" cy="929393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2D207DAC-393B-6017-0DEF-5596069A06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567" y="1057554"/>
            <a:ext cx="1209973" cy="1209973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A7CA0A8E-49F0-04F2-4D76-8CA71FCF0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7569" y="996068"/>
            <a:ext cx="1054667" cy="1054667"/>
          </a:xfrm>
          <a:prstGeom prst="rect">
            <a:avLst/>
          </a:prstGeom>
        </p:spPr>
      </p:pic>
      <p:pic>
        <p:nvPicPr>
          <p:cNvPr id="250" name="Picture 249">
            <a:extLst>
              <a:ext uri="{FF2B5EF4-FFF2-40B4-BE49-F238E27FC236}">
                <a16:creationId xmlns:a16="http://schemas.microsoft.com/office/drawing/2014/main" id="{29F80589-F311-EEEC-E204-379F0675C5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897" y="1162573"/>
            <a:ext cx="1340813" cy="8844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6B15E1-FFD4-2DEF-D239-B0DD546D46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85" y="1039648"/>
            <a:ext cx="1152502" cy="115250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1EEFFD9-73E0-45C5-C204-D60C0F7BC02F}"/>
              </a:ext>
            </a:extLst>
          </p:cNvPr>
          <p:cNvSpPr txBox="1"/>
          <p:nvPr/>
        </p:nvSpPr>
        <p:spPr>
          <a:xfrm>
            <a:off x="2893373" y="3712693"/>
            <a:ext cx="772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Geo Tag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2769415-DE2B-16EC-5747-9AF8D6995FF7}"/>
              </a:ext>
            </a:extLst>
          </p:cNvPr>
          <p:cNvSpPr txBox="1"/>
          <p:nvPr/>
        </p:nvSpPr>
        <p:spPr>
          <a:xfrm>
            <a:off x="926026" y="2164478"/>
            <a:ext cx="1109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   Block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CE6C86C-0928-C9C7-DDC9-4FC0F2C631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543" y="3953120"/>
            <a:ext cx="1167637" cy="11089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F345BF7-5F3B-70C4-C974-AD3B8F63FB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843" y="4046581"/>
            <a:ext cx="1128844" cy="8844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6BCF73-36B9-FFE7-9B52-75327AE3402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706" y="3945296"/>
            <a:ext cx="1003655" cy="10036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EB1A6EA-2B07-7D26-654B-02A1AA05AB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02" y="3983636"/>
            <a:ext cx="926437" cy="92939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B404094-E738-2E57-AF31-5059FBFF60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634" y="3985264"/>
            <a:ext cx="959404" cy="96368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90A4A7-1CED-A88D-B673-22B691022B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568" y="5642854"/>
            <a:ext cx="981404" cy="981404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A0F118A-44F9-5EDD-8556-ED657915C860}"/>
              </a:ext>
            </a:extLst>
          </p:cNvPr>
          <p:cNvCxnSpPr>
            <a:cxnSpLocks/>
          </p:cNvCxnSpPr>
          <p:nvPr/>
        </p:nvCxnSpPr>
        <p:spPr>
          <a:xfrm flipV="1">
            <a:off x="5758736" y="4473108"/>
            <a:ext cx="647960" cy="9127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A2434144-076B-7C44-8AC7-271B9C17D6FE}"/>
              </a:ext>
            </a:extLst>
          </p:cNvPr>
          <p:cNvCxnSpPr>
            <a:cxnSpLocks/>
          </p:cNvCxnSpPr>
          <p:nvPr/>
        </p:nvCxnSpPr>
        <p:spPr>
          <a:xfrm>
            <a:off x="7833501" y="4447123"/>
            <a:ext cx="726513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74D12D76-3415-5C2B-8550-C82DE8B7D703}"/>
              </a:ext>
            </a:extLst>
          </p:cNvPr>
          <p:cNvCxnSpPr>
            <a:cxnSpLocks/>
          </p:cNvCxnSpPr>
          <p:nvPr/>
        </p:nvCxnSpPr>
        <p:spPr>
          <a:xfrm>
            <a:off x="9257978" y="4489590"/>
            <a:ext cx="726513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19E79E9D-76C9-C577-16E4-F1CCE9275346}"/>
              </a:ext>
            </a:extLst>
          </p:cNvPr>
          <p:cNvCxnSpPr>
            <a:cxnSpLocks/>
          </p:cNvCxnSpPr>
          <p:nvPr/>
        </p:nvCxnSpPr>
        <p:spPr>
          <a:xfrm>
            <a:off x="3755895" y="4476329"/>
            <a:ext cx="80564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1410098-5107-364B-B4F9-C42110605CD1}"/>
              </a:ext>
            </a:extLst>
          </p:cNvPr>
          <p:cNvCxnSpPr>
            <a:cxnSpLocks/>
          </p:cNvCxnSpPr>
          <p:nvPr/>
        </p:nvCxnSpPr>
        <p:spPr>
          <a:xfrm flipV="1">
            <a:off x="1849564" y="4488785"/>
            <a:ext cx="837445" cy="16533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07F4DD2-A3F8-2F56-AE31-C8B94776E7EC}"/>
              </a:ext>
            </a:extLst>
          </p:cNvPr>
          <p:cNvCxnSpPr>
            <a:cxnSpLocks/>
            <a:stCxn id="114" idx="2"/>
          </p:cNvCxnSpPr>
          <p:nvPr/>
        </p:nvCxnSpPr>
        <p:spPr>
          <a:xfrm>
            <a:off x="3199010" y="4972306"/>
            <a:ext cx="0" cy="72982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6" name="Connector: Elbow 235">
            <a:extLst>
              <a:ext uri="{FF2B5EF4-FFF2-40B4-BE49-F238E27FC236}">
                <a16:creationId xmlns:a16="http://schemas.microsoft.com/office/drawing/2014/main" id="{8B3F1064-A090-04BF-B8BE-0FDE383BA3DB}"/>
              </a:ext>
            </a:extLst>
          </p:cNvPr>
          <p:cNvCxnSpPr>
            <a:cxnSpLocks/>
            <a:stCxn id="23" idx="3"/>
            <a:endCxn id="15" idx="2"/>
          </p:cNvCxnSpPr>
          <p:nvPr/>
        </p:nvCxnSpPr>
        <p:spPr>
          <a:xfrm flipV="1">
            <a:off x="4097972" y="4948951"/>
            <a:ext cx="4823562" cy="1184605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84">
            <a:extLst>
              <a:ext uri="{FF2B5EF4-FFF2-40B4-BE49-F238E27FC236}">
                <a16:creationId xmlns:a16="http://schemas.microsoft.com/office/drawing/2014/main" id="{7FEE4E63-7DE8-E585-1732-035B50946B12}"/>
              </a:ext>
            </a:extLst>
          </p:cNvPr>
          <p:cNvSpPr txBox="1"/>
          <p:nvPr/>
        </p:nvSpPr>
        <p:spPr>
          <a:xfrm>
            <a:off x="4132237" y="5761307"/>
            <a:ext cx="1463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Self Enumeration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2090D80C-D67C-905A-F256-30661A0A7931}"/>
              </a:ext>
            </a:extLst>
          </p:cNvPr>
          <p:cNvSpPr txBox="1"/>
          <p:nvPr/>
        </p:nvSpPr>
        <p:spPr>
          <a:xfrm>
            <a:off x="742964" y="4899595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2B5F6E1-B54E-FBD1-0872-A9C9F2742D36}"/>
              </a:ext>
            </a:extLst>
          </p:cNvPr>
          <p:cNvSpPr txBox="1"/>
          <p:nvPr/>
        </p:nvSpPr>
        <p:spPr>
          <a:xfrm>
            <a:off x="4606650" y="3735137"/>
            <a:ext cx="9976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Population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9FDEE142-A567-EA6E-3E61-CA792827867C}"/>
              </a:ext>
            </a:extLst>
          </p:cNvPr>
          <p:cNvSpPr txBox="1"/>
          <p:nvPr/>
        </p:nvSpPr>
        <p:spPr>
          <a:xfrm>
            <a:off x="6774658" y="3711631"/>
            <a:ext cx="7889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Housing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4CF28B1-360C-D871-06BB-831A41274E1F}"/>
              </a:ext>
            </a:extLst>
          </p:cNvPr>
          <p:cNvSpPr txBox="1"/>
          <p:nvPr/>
        </p:nvSpPr>
        <p:spPr>
          <a:xfrm>
            <a:off x="8346912" y="3647348"/>
            <a:ext cx="1076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Respondent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8CB352B-2F18-213D-C0D8-105AB6BEEFAD}"/>
              </a:ext>
            </a:extLst>
          </p:cNvPr>
          <p:cNvSpPr txBox="1"/>
          <p:nvPr/>
        </p:nvSpPr>
        <p:spPr>
          <a:xfrm>
            <a:off x="9908250" y="4951126"/>
            <a:ext cx="1462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Finish Household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077F2FD-0140-FA2D-7156-DE176A93BECF}"/>
              </a:ext>
            </a:extLst>
          </p:cNvPr>
          <p:cNvSpPr txBox="1"/>
          <p:nvPr/>
        </p:nvSpPr>
        <p:spPr>
          <a:xfrm>
            <a:off x="7904871" y="2113638"/>
            <a:ext cx="73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062E0E93-C7A4-1254-6D4B-30626885F329}"/>
              </a:ext>
            </a:extLst>
          </p:cNvPr>
          <p:cNvCxnSpPr>
            <a:cxnSpLocks/>
          </p:cNvCxnSpPr>
          <p:nvPr/>
        </p:nvCxnSpPr>
        <p:spPr>
          <a:xfrm flipH="1">
            <a:off x="4262285" y="1615899"/>
            <a:ext cx="1290753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FE73A268-DBC0-06A8-5DFE-BDCA44793BA0}"/>
              </a:ext>
            </a:extLst>
          </p:cNvPr>
          <p:cNvCxnSpPr>
            <a:cxnSpLocks/>
          </p:cNvCxnSpPr>
          <p:nvPr/>
        </p:nvCxnSpPr>
        <p:spPr>
          <a:xfrm flipH="1">
            <a:off x="8921533" y="1704067"/>
            <a:ext cx="106295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CC674361-E8EB-CB99-E0CE-89B69504FFB6}"/>
              </a:ext>
            </a:extLst>
          </p:cNvPr>
          <p:cNvCxnSpPr>
            <a:cxnSpLocks/>
          </p:cNvCxnSpPr>
          <p:nvPr/>
        </p:nvCxnSpPr>
        <p:spPr>
          <a:xfrm>
            <a:off x="1423247" y="2228294"/>
            <a:ext cx="0" cy="159489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BA0759A0-714F-243C-103A-BFC31E3C7A4C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10603336" y="2346277"/>
            <a:ext cx="4904" cy="1638986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19675F44-AD8C-88CE-14A8-7C67D963B8D0}"/>
              </a:ext>
            </a:extLst>
          </p:cNvPr>
          <p:cNvCxnSpPr>
            <a:cxnSpLocks/>
          </p:cNvCxnSpPr>
          <p:nvPr/>
        </p:nvCxnSpPr>
        <p:spPr>
          <a:xfrm flipH="1">
            <a:off x="1987187" y="1621938"/>
            <a:ext cx="960961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E1127A3D-E3C9-1EDA-6B42-B73AEDFB84C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015235" cy="101598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1D17E91-5286-EAB9-7E8C-38F630FF35B9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46327" y="110841"/>
            <a:ext cx="1648445" cy="8957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9C1009-295D-39D0-81E5-1AE3B3DA052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819" y="1098024"/>
            <a:ext cx="1183278" cy="1183278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769E22C0-AA1B-8F91-65E8-BC401F3B12E2}"/>
              </a:ext>
            </a:extLst>
          </p:cNvPr>
          <p:cNvSpPr txBox="1"/>
          <p:nvPr/>
        </p:nvSpPr>
        <p:spPr>
          <a:xfrm>
            <a:off x="10608240" y="2151198"/>
            <a:ext cx="959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Homeless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988E946E-2DE2-4137-BDFA-6CF4B18D779C}"/>
              </a:ext>
            </a:extLst>
          </p:cNvPr>
          <p:cNvSpPr/>
          <p:nvPr/>
        </p:nvSpPr>
        <p:spPr>
          <a:xfrm>
            <a:off x="1855862" y="110841"/>
            <a:ext cx="7717629" cy="6792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Enumeration App Flow Diagram</a:t>
            </a:r>
          </a:p>
        </p:txBody>
      </p:sp>
    </p:spTree>
    <p:extLst>
      <p:ext uri="{BB962C8B-B14F-4D97-AF65-F5344CB8AC3E}">
        <p14:creationId xmlns:p14="http://schemas.microsoft.com/office/powerpoint/2010/main" val="103141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39" grpId="0"/>
      <p:bldP spid="71" grpId="0"/>
      <p:bldP spid="85" grpId="0"/>
      <p:bldP spid="86" grpId="0"/>
      <p:bldP spid="87" grpId="0"/>
      <p:bldP spid="88" grpId="0"/>
      <p:bldP spid="89" grpId="0"/>
      <p:bldP spid="90" grpId="0"/>
      <p:bldP spid="94" grpId="0"/>
      <p:bldP spid="16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31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Login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A802198-1FB3-5FA9-77AB-B48C669AF7F0}"/>
              </a:ext>
            </a:extLst>
          </p:cNvPr>
          <p:cNvSpPr/>
          <p:nvPr/>
        </p:nvSpPr>
        <p:spPr>
          <a:xfrm>
            <a:off x="9165158" y="3513442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2836B5F-D036-43FF-2877-353B0A7A3450}"/>
              </a:ext>
            </a:extLst>
          </p:cNvPr>
          <p:cNvSpPr/>
          <p:nvPr/>
        </p:nvSpPr>
        <p:spPr>
          <a:xfrm>
            <a:off x="9165158" y="432259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F78BC50-E26B-2BF8-1546-FF8CD1E133E5}"/>
              </a:ext>
            </a:extLst>
          </p:cNvPr>
          <p:cNvSpPr/>
          <p:nvPr/>
        </p:nvSpPr>
        <p:spPr>
          <a:xfrm>
            <a:off x="9165158" y="5296259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4A919E4-5977-4F1D-B5D2-324C9B2D6073}"/>
              </a:ext>
            </a:extLst>
          </p:cNvPr>
          <p:cNvSpPr/>
          <p:nvPr/>
        </p:nvSpPr>
        <p:spPr>
          <a:xfrm>
            <a:off x="2004568" y="2106273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Enter your Username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44229484-580A-429C-8DD1-5B6FFB41AC2A}"/>
              </a:ext>
            </a:extLst>
          </p:cNvPr>
          <p:cNvSpPr/>
          <p:nvPr/>
        </p:nvSpPr>
        <p:spPr>
          <a:xfrm>
            <a:off x="2004568" y="3164666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Enter your Password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56B69B8-414D-4229-A23E-676D7ECC065D}"/>
              </a:ext>
            </a:extLst>
          </p:cNvPr>
          <p:cNvSpPr/>
          <p:nvPr/>
        </p:nvSpPr>
        <p:spPr>
          <a:xfrm>
            <a:off x="2004568" y="4170048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Login Button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4036B01-7F2C-4B41-A073-4A46200CE0C0}"/>
              </a:ext>
            </a:extLst>
          </p:cNvPr>
          <p:cNvSpPr/>
          <p:nvPr/>
        </p:nvSpPr>
        <p:spPr>
          <a:xfrm>
            <a:off x="1309631" y="3281013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</a:rPr>
              <a:t>2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CB18F80-A355-4F32-B5CB-0720836E658B}"/>
              </a:ext>
            </a:extLst>
          </p:cNvPr>
          <p:cNvSpPr/>
          <p:nvPr/>
        </p:nvSpPr>
        <p:spPr>
          <a:xfrm>
            <a:off x="1309631" y="2222620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B0B77C2-9BA7-4C85-8196-A182317CE379}"/>
              </a:ext>
            </a:extLst>
          </p:cNvPr>
          <p:cNvSpPr/>
          <p:nvPr/>
        </p:nvSpPr>
        <p:spPr>
          <a:xfrm>
            <a:off x="1309631" y="4281552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774A742-0AE1-4731-876C-E88638D33D06}"/>
              </a:ext>
            </a:extLst>
          </p:cNvPr>
          <p:cNvSpPr/>
          <p:nvPr/>
        </p:nvSpPr>
        <p:spPr>
          <a:xfrm>
            <a:off x="1313220" y="535852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5C8B44AE-0799-44B3-ABBD-3D3BF35E009E}"/>
              </a:ext>
            </a:extLst>
          </p:cNvPr>
          <p:cNvSpPr/>
          <p:nvPr/>
        </p:nvSpPr>
        <p:spPr>
          <a:xfrm>
            <a:off x="2008157" y="5247022"/>
            <a:ext cx="3632453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Use Forget Password – if you do not remember your old password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DF43D4-3573-4191-8F2C-DD4952963E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7678"/>
          <a:stretch/>
        </p:blipFill>
        <p:spPr>
          <a:xfrm>
            <a:off x="7404622" y="0"/>
            <a:ext cx="4787378" cy="6816435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A1BFEAF2-C6CC-4351-946E-294BEE336425}"/>
              </a:ext>
            </a:extLst>
          </p:cNvPr>
          <p:cNvSpPr/>
          <p:nvPr/>
        </p:nvSpPr>
        <p:spPr>
          <a:xfrm>
            <a:off x="10102854" y="4584417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282C1218-2F7D-45CE-8138-36AD50659FEF}"/>
              </a:ext>
            </a:extLst>
          </p:cNvPr>
          <p:cNvSpPr/>
          <p:nvPr/>
        </p:nvSpPr>
        <p:spPr>
          <a:xfrm>
            <a:off x="8158420" y="5393334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F9FB362-4431-4BCC-BE61-ECCF0DAEB58D}"/>
              </a:ext>
            </a:extLst>
          </p:cNvPr>
          <p:cNvSpPr/>
          <p:nvPr/>
        </p:nvSpPr>
        <p:spPr>
          <a:xfrm>
            <a:off x="8158420" y="6063852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8A9E853-E0E5-4E89-B5DF-50A9AC71F264}"/>
              </a:ext>
            </a:extLst>
          </p:cNvPr>
          <p:cNvSpPr/>
          <p:nvPr/>
        </p:nvSpPr>
        <p:spPr>
          <a:xfrm>
            <a:off x="10102854" y="3718741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921685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C3FE64-1606-4435-B81D-FEDCFFB83E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468145" y="0"/>
            <a:ext cx="4723855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32</a:t>
            </a:fld>
            <a:endParaRPr lang="en-US" sz="16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2DBFA1-DEAB-4CF5-1A06-37F1B246E5BF}"/>
              </a:ext>
            </a:extLst>
          </p:cNvPr>
          <p:cNvSpPr txBox="1"/>
          <p:nvPr/>
        </p:nvSpPr>
        <p:spPr>
          <a:xfrm>
            <a:off x="2196390" y="2882293"/>
            <a:ext cx="358731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No. of Assigned Blocks</a:t>
            </a: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No. of Completed Blocks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45DA9649-A52C-0CDC-4970-734A5519545A}"/>
              </a:ext>
            </a:extLst>
          </p:cNvPr>
          <p:cNvSpPr/>
          <p:nvPr/>
        </p:nvSpPr>
        <p:spPr>
          <a:xfrm>
            <a:off x="1239408" y="1865677"/>
            <a:ext cx="3484448" cy="85691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Import Button to go to re-</a:t>
            </a:r>
            <a:r>
              <a:rPr lang="en-US" dirty="0"/>
              <a:t>import all required datasets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D0174A1B-93A1-C062-A25D-59493BA70FB1}"/>
              </a:ext>
            </a:extLst>
          </p:cNvPr>
          <p:cNvSpPr/>
          <p:nvPr/>
        </p:nvSpPr>
        <p:spPr>
          <a:xfrm>
            <a:off x="1197846" y="4017977"/>
            <a:ext cx="5660154" cy="145846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Select Block</a:t>
            </a:r>
          </a:p>
          <a:p>
            <a:pPr lvl="2"/>
            <a:r>
              <a:rPr lang="en-US" dirty="0"/>
              <a:t>A List of Block(s) will appear here</a:t>
            </a:r>
          </a:p>
          <a:p>
            <a:pPr lvl="2"/>
            <a:r>
              <a:rPr lang="en-US" dirty="0"/>
              <a:t>You can only view your assigned Blocks</a:t>
            </a:r>
          </a:p>
          <a:p>
            <a:pPr lvl="2"/>
            <a:r>
              <a:rPr lang="en-US" dirty="0"/>
              <a:t>Click on the Block Row you need to start now.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E9286B97-00BB-3157-A869-12983BF6F4B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Select Block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CEB6FDDA-8083-5349-61E7-0C1E6E70F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76" name="Oval 75">
            <a:extLst>
              <a:ext uri="{FF2B5EF4-FFF2-40B4-BE49-F238E27FC236}">
                <a16:creationId xmlns:a16="http://schemas.microsoft.com/office/drawing/2014/main" id="{6C5B18CF-AC6A-CF28-52B3-93508C9C7C14}"/>
              </a:ext>
            </a:extLst>
          </p:cNvPr>
          <p:cNvSpPr/>
          <p:nvPr/>
        </p:nvSpPr>
        <p:spPr>
          <a:xfrm>
            <a:off x="746560" y="4056027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1A78543-4E36-6BCE-1D5A-6928C9FE1897}"/>
              </a:ext>
            </a:extLst>
          </p:cNvPr>
          <p:cNvSpPr/>
          <p:nvPr/>
        </p:nvSpPr>
        <p:spPr>
          <a:xfrm>
            <a:off x="10201130" y="544537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7681692-4379-9472-D845-A04C230D8E59}"/>
              </a:ext>
            </a:extLst>
          </p:cNvPr>
          <p:cNvSpPr/>
          <p:nvPr/>
        </p:nvSpPr>
        <p:spPr>
          <a:xfrm>
            <a:off x="746560" y="2058670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7245CD2-141B-84E0-D0BB-C15E8B04DB52}"/>
              </a:ext>
            </a:extLst>
          </p:cNvPr>
          <p:cNvSpPr/>
          <p:nvPr/>
        </p:nvSpPr>
        <p:spPr>
          <a:xfrm>
            <a:off x="8591759" y="2342839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6BF2B0D-7FD4-8CD3-0A4F-AA94FC32BFE4}"/>
              </a:ext>
            </a:extLst>
          </p:cNvPr>
          <p:cNvCxnSpPr>
            <a:cxnSpLocks/>
            <a:endCxn id="44" idx="3"/>
          </p:cNvCxnSpPr>
          <p:nvPr/>
        </p:nvCxnSpPr>
        <p:spPr>
          <a:xfrm flipH="1" flipV="1">
            <a:off x="5783700" y="3297792"/>
            <a:ext cx="2057973" cy="2875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4579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16A4D1-F3B9-7BD3-04C1-DAFED9D7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9291" y="0"/>
            <a:ext cx="4532709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33</a:t>
            </a:fld>
            <a:endParaRPr lang="en-US" sz="1600" dirty="0"/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45DA9649-A52C-0CDC-4970-734A5519545A}"/>
              </a:ext>
            </a:extLst>
          </p:cNvPr>
          <p:cNvSpPr/>
          <p:nvPr/>
        </p:nvSpPr>
        <p:spPr>
          <a:xfrm>
            <a:off x="1173148" y="2740320"/>
            <a:ext cx="6400800" cy="85691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RE IMPORT Button</a:t>
            </a:r>
          </a:p>
          <a:p>
            <a:pPr lvl="2"/>
            <a:r>
              <a:rPr lang="en-US" dirty="0"/>
              <a:t>This will import all required datasets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E9286B97-00BB-3157-A869-12983BF6F4B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Import Datasets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CEB6FDDA-8083-5349-61E7-0C1E6E70F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78" name="Oval 77">
            <a:extLst>
              <a:ext uri="{FF2B5EF4-FFF2-40B4-BE49-F238E27FC236}">
                <a16:creationId xmlns:a16="http://schemas.microsoft.com/office/drawing/2014/main" id="{37681692-4379-9472-D845-A04C230D8E59}"/>
              </a:ext>
            </a:extLst>
          </p:cNvPr>
          <p:cNvSpPr/>
          <p:nvPr/>
        </p:nvSpPr>
        <p:spPr>
          <a:xfrm>
            <a:off x="680300" y="2933313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7245CD2-141B-84E0-D0BB-C15E8B04DB52}"/>
              </a:ext>
            </a:extLst>
          </p:cNvPr>
          <p:cNvSpPr/>
          <p:nvPr/>
        </p:nvSpPr>
        <p:spPr>
          <a:xfrm>
            <a:off x="8604198" y="6000004"/>
            <a:ext cx="341019" cy="45130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29097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0B1380-4694-4A39-879B-2A924BFAC5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" b="5258"/>
          <a:stretch/>
        </p:blipFill>
        <p:spPr>
          <a:xfrm>
            <a:off x="7462620" y="-1"/>
            <a:ext cx="4730208" cy="681643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34</a:t>
            </a:fld>
            <a:endParaRPr lang="en-US" sz="160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D9AB867-D3AB-6E4E-5C60-012550534EBA}"/>
              </a:ext>
            </a:extLst>
          </p:cNvPr>
          <p:cNvSpPr/>
          <p:nvPr/>
        </p:nvSpPr>
        <p:spPr>
          <a:xfrm>
            <a:off x="1216470" y="4440641"/>
            <a:ext cx="5822777" cy="1741867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Arial" panose="020B0604020202020204" pitchFamily="34" charset="0"/>
              </a:rPr>
              <a:t>Complete Block </a:t>
            </a:r>
          </a:p>
          <a:p>
            <a:r>
              <a:rPr lang="en-US" dirty="0">
                <a:latin typeface="Arial" panose="020B0604020202020204" pitchFamily="34" charset="0"/>
              </a:rPr>
              <a:t>when you have completed enumeration of the Block     </a:t>
            </a:r>
            <a:br>
              <a:rPr lang="en-US" dirty="0">
                <a:latin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</a:rPr>
              <a:t>i.e., Population and Housing Data of all Households have been Added and Uploaded / Synced.</a:t>
            </a:r>
          </a:p>
          <a:p>
            <a:r>
              <a:rPr lang="en-US" dirty="0">
                <a:latin typeface="Arial" panose="020B0604020202020204" pitchFamily="34" charset="0"/>
              </a:rPr>
              <a:t>Compulsory FINAL / END Step.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BD9893F-4BF3-34FE-1F13-07F60B5B5C57}"/>
              </a:ext>
            </a:extLst>
          </p:cNvPr>
          <p:cNvSpPr/>
          <p:nvPr/>
        </p:nvSpPr>
        <p:spPr>
          <a:xfrm>
            <a:off x="1216470" y="3580619"/>
            <a:ext cx="5822777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Start / Resume Block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F6E1A-CC05-BFC7-11C2-4F903174848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Block Information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7EAFFA-9A53-B350-35DD-FD7310683F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6" name="Oval 25">
            <a:extLst>
              <a:ext uri="{FF2B5EF4-FFF2-40B4-BE49-F238E27FC236}">
                <a16:creationId xmlns:a16="http://schemas.microsoft.com/office/drawing/2014/main" id="{4AB2B87B-6642-CDF9-FCD6-16A0D23B8CE7}"/>
              </a:ext>
            </a:extLst>
          </p:cNvPr>
          <p:cNvSpPr/>
          <p:nvPr/>
        </p:nvSpPr>
        <p:spPr>
          <a:xfrm>
            <a:off x="788187" y="3670600"/>
            <a:ext cx="337305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A47A8730-6E2D-6214-0C83-532106B42AA2}"/>
              </a:ext>
            </a:extLst>
          </p:cNvPr>
          <p:cNvSpPr/>
          <p:nvPr/>
        </p:nvSpPr>
        <p:spPr>
          <a:xfrm>
            <a:off x="782696" y="4583310"/>
            <a:ext cx="337305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174779E-C5E1-D0E9-2054-896B4ACA3F1C}"/>
              </a:ext>
            </a:extLst>
          </p:cNvPr>
          <p:cNvSpPr/>
          <p:nvPr/>
        </p:nvSpPr>
        <p:spPr>
          <a:xfrm>
            <a:off x="11716546" y="6047226"/>
            <a:ext cx="150111" cy="31486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6D8AA2F-DCCD-FB08-FF8F-08E042C7FDDB}"/>
              </a:ext>
            </a:extLst>
          </p:cNvPr>
          <p:cNvSpPr/>
          <p:nvPr/>
        </p:nvSpPr>
        <p:spPr>
          <a:xfrm>
            <a:off x="9514528" y="6002040"/>
            <a:ext cx="150111" cy="40524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16BA6DA-3C7F-BE03-9EBE-56382995A34F}"/>
              </a:ext>
            </a:extLst>
          </p:cNvPr>
          <p:cNvGrpSpPr/>
          <p:nvPr/>
        </p:nvGrpSpPr>
        <p:grpSpPr>
          <a:xfrm>
            <a:off x="304800" y="1869530"/>
            <a:ext cx="7481455" cy="1323439"/>
            <a:chOff x="2628625" y="1393643"/>
            <a:chExt cx="9013721" cy="132343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932DBFA1-DEAB-4CF5-1A06-37F1B246E5BF}"/>
                </a:ext>
              </a:extLst>
            </p:cNvPr>
            <p:cNvSpPr txBox="1"/>
            <p:nvPr/>
          </p:nvSpPr>
          <p:spPr>
            <a:xfrm>
              <a:off x="2628625" y="1393643"/>
              <a:ext cx="7991660" cy="1323439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Details about:</a:t>
              </a:r>
            </a:p>
            <a:p>
              <a:r>
                <a:rPr lang="en-US" sz="2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Structures</a:t>
              </a:r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Total, Completed, Uploaded</a:t>
              </a:r>
            </a:p>
            <a:p>
              <a:r>
                <a:rPr lang="en-US" sz="2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Households</a:t>
              </a:r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Total, Completed, Uploaded</a:t>
              </a:r>
            </a:p>
            <a:p>
              <a:r>
                <a:rPr lang="en-US" sz="20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5 Types of Households </a:t>
              </a:r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</a:rPr>
                <a:t>– Total, Completed, Uploaded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6BF2B0D-7FD4-8CD3-0A4F-AA94FC32BFE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0223946" y="1976360"/>
              <a:ext cx="1418400" cy="235535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32635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B4A1F1-17AD-4B80-B619-2C7159AC07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6573"/>
          <a:stretch/>
        </p:blipFill>
        <p:spPr>
          <a:xfrm>
            <a:off x="7461448" y="-2695"/>
            <a:ext cx="4730552" cy="681912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35</a:t>
            </a:fld>
            <a:endParaRPr lang="en-US" sz="160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D9AB867-D3AB-6E4E-5C60-012550534EBA}"/>
              </a:ext>
            </a:extLst>
          </p:cNvPr>
          <p:cNvSpPr/>
          <p:nvPr/>
        </p:nvSpPr>
        <p:spPr>
          <a:xfrm>
            <a:off x="1122202" y="2590292"/>
            <a:ext cx="5822777" cy="2957966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Arial" panose="020B0604020202020204" pitchFamily="34" charset="0"/>
              </a:rPr>
              <a:t>Complete Block </a:t>
            </a:r>
          </a:p>
          <a:p>
            <a:r>
              <a:rPr lang="en-US" dirty="0">
                <a:latin typeface="Arial" panose="020B0604020202020204" pitchFamily="34" charset="0"/>
              </a:rPr>
              <a:t>You cannot complete a block If there is any remaining household </a:t>
            </a:r>
          </a:p>
          <a:p>
            <a:pPr marL="984250" indent="-180975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</a:rPr>
              <a:t>	to be completed</a:t>
            </a:r>
          </a:p>
          <a:p>
            <a:pPr marL="984250" indent="-180975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</a:rPr>
              <a:t>	or to be uploaded</a:t>
            </a:r>
          </a:p>
          <a:p>
            <a:r>
              <a:rPr lang="en-US" dirty="0">
                <a:latin typeface="Arial" panose="020B0604020202020204" pitchFamily="34" charset="0"/>
              </a:rPr>
              <a:t>Further, there is a short survey (some questions about the block features) that need to be filled once you complete the block.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F6E1A-CC05-BFC7-11C2-4F903174848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Complete Block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7EAFFA-9A53-B350-35DD-FD7310683F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3222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36</a:t>
            </a:fld>
            <a:endParaRPr lang="en-US" sz="1600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D9AB867-D3AB-6E4E-5C60-012550534EBA}"/>
              </a:ext>
            </a:extLst>
          </p:cNvPr>
          <p:cNvSpPr/>
          <p:nvPr/>
        </p:nvSpPr>
        <p:spPr>
          <a:xfrm>
            <a:off x="1122202" y="2590292"/>
            <a:ext cx="5822777" cy="2957966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latin typeface="Arial" panose="020B0604020202020204" pitchFamily="34" charset="0"/>
              </a:rPr>
              <a:t>Start Block </a:t>
            </a:r>
          </a:p>
          <a:p>
            <a:endParaRPr lang="en-US" b="1" dirty="0">
              <a:latin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</a:rPr>
              <a:t>Block Start Event is recorded online</a:t>
            </a:r>
          </a:p>
          <a:p>
            <a:r>
              <a:rPr lang="en-US" dirty="0">
                <a:latin typeface="Arial" panose="020B0604020202020204" pitchFamily="34" charset="0"/>
              </a:rPr>
              <a:t>	Time of start block</a:t>
            </a:r>
          </a:p>
          <a:p>
            <a:r>
              <a:rPr lang="en-US" dirty="0">
                <a:latin typeface="Arial" panose="020B0604020202020204" pitchFamily="34" charset="0"/>
              </a:rPr>
              <a:t>	Location of start block</a:t>
            </a:r>
          </a:p>
          <a:p>
            <a:r>
              <a:rPr lang="en-US" dirty="0">
                <a:latin typeface="Arial" panose="020B0604020202020204" pitchFamily="34" charset="0"/>
              </a:rPr>
              <a:t>	and</a:t>
            </a:r>
          </a:p>
          <a:p>
            <a:r>
              <a:rPr lang="en-US" dirty="0">
                <a:latin typeface="Arial" panose="020B0604020202020204" pitchFamily="34" charset="0"/>
              </a:rPr>
              <a:t>	other backend attributes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F3F6E1A-CC05-BFC7-11C2-4F903174848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Start Block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E7EAFFA-9A53-B350-35DD-FD7310683F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A6DC2F-1658-7867-C6EC-7B8B9FDC12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8794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C247FD3-7953-3DD4-0E1D-A7B79DD322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26"/>
          <a:stretch/>
        </p:blipFill>
        <p:spPr>
          <a:xfrm>
            <a:off x="7897091" y="-776"/>
            <a:ext cx="4286250" cy="6858776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37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8571583" y="247999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89EDDC2-4746-0969-7735-36A1CCB70647}"/>
              </a:ext>
            </a:extLst>
          </p:cNvPr>
          <p:cNvSpPr/>
          <p:nvPr/>
        </p:nvSpPr>
        <p:spPr>
          <a:xfrm>
            <a:off x="10431751" y="2556489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FA7D216-490E-64EA-3E59-7865C833CBB2}"/>
              </a:ext>
            </a:extLst>
          </p:cNvPr>
          <p:cNvSpPr/>
          <p:nvPr/>
        </p:nvSpPr>
        <p:spPr>
          <a:xfrm>
            <a:off x="8541509" y="4523127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6BF2B0D-7FD4-8CD3-0A4F-AA94FC32BFE4}"/>
              </a:ext>
            </a:extLst>
          </p:cNvPr>
          <p:cNvCxnSpPr>
            <a:cxnSpLocks/>
            <a:endCxn id="39" idx="3"/>
          </p:cNvCxnSpPr>
          <p:nvPr/>
        </p:nvCxnSpPr>
        <p:spPr>
          <a:xfrm flipH="1" flipV="1">
            <a:off x="7739819" y="3972448"/>
            <a:ext cx="1207655" cy="23239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5849FD0D-A2DF-AE94-D614-ADE7A151DC76}"/>
              </a:ext>
            </a:extLst>
          </p:cNvPr>
          <p:cNvSpPr txBox="1"/>
          <p:nvPr/>
        </p:nvSpPr>
        <p:spPr>
          <a:xfrm>
            <a:off x="5519703" y="3002952"/>
            <a:ext cx="2220116" cy="193899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Block Map</a:t>
            </a:r>
          </a:p>
          <a:p>
            <a:endParaRPr lang="en-US" sz="240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View your Block Location on Map.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Block Map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id="{E0151053-E93F-C09D-8ADE-64177579702C}"/>
              </a:ext>
            </a:extLst>
          </p:cNvPr>
          <p:cNvSpPr/>
          <p:nvPr/>
        </p:nvSpPr>
        <p:spPr>
          <a:xfrm>
            <a:off x="8541508" y="498387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D48B081-F1AF-434F-DB67-138E2ADE2639}"/>
              </a:ext>
            </a:extLst>
          </p:cNvPr>
          <p:cNvSpPr/>
          <p:nvPr/>
        </p:nvSpPr>
        <p:spPr>
          <a:xfrm>
            <a:off x="9004876" y="5957237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A991028-DAAE-306C-C7BC-8D774067C961}"/>
              </a:ext>
            </a:extLst>
          </p:cNvPr>
          <p:cNvGrpSpPr/>
          <p:nvPr/>
        </p:nvGrpSpPr>
        <p:grpSpPr>
          <a:xfrm>
            <a:off x="1017284" y="2046377"/>
            <a:ext cx="3800081" cy="3910860"/>
            <a:chOff x="1017284" y="2046377"/>
            <a:chExt cx="3800081" cy="3910860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624286" y="2046377"/>
              <a:ext cx="318106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Zoom in and Zoom out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027636" y="215493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4913D1D9-788B-8715-2011-486F5EF8A2E2}"/>
                </a:ext>
              </a:extLst>
            </p:cNvPr>
            <p:cNvSpPr/>
            <p:nvPr/>
          </p:nvSpPr>
          <p:spPr>
            <a:xfrm>
              <a:off x="1027636" y="2944409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DEF3CEA-B6BA-552F-13AF-46D0FC45DDA0}"/>
                </a:ext>
              </a:extLst>
            </p:cNvPr>
            <p:cNvSpPr/>
            <p:nvPr/>
          </p:nvSpPr>
          <p:spPr>
            <a:xfrm>
              <a:off x="1017284" y="3733801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A15C299A-5B2E-B56E-EB99-EC15B452965D}"/>
                </a:ext>
              </a:extLst>
            </p:cNvPr>
            <p:cNvSpPr/>
            <p:nvPr/>
          </p:nvSpPr>
          <p:spPr>
            <a:xfrm>
              <a:off x="1612272" y="2856256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Change Map Source Imagery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7A3D87A5-1F75-8563-5858-82604FB6842B}"/>
                </a:ext>
              </a:extLst>
            </p:cNvPr>
            <p:cNvSpPr/>
            <p:nvPr/>
          </p:nvSpPr>
          <p:spPr>
            <a:xfrm>
              <a:off x="1624286" y="3662241"/>
              <a:ext cx="3181065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your Location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3E1605C-FCCA-B50B-E63D-73627D24C539}"/>
                </a:ext>
              </a:extLst>
            </p:cNvPr>
            <p:cNvSpPr/>
            <p:nvPr/>
          </p:nvSpPr>
          <p:spPr>
            <a:xfrm>
              <a:off x="1612272" y="4472120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Go to Block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94076B1-EDB1-0A7E-263A-741C7B08F297}"/>
                </a:ext>
              </a:extLst>
            </p:cNvPr>
            <p:cNvSpPr/>
            <p:nvPr/>
          </p:nvSpPr>
          <p:spPr>
            <a:xfrm>
              <a:off x="1037534" y="4523127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1CEB8F6-3FAD-CFE0-5AE0-D45B0021AB44}"/>
                </a:ext>
              </a:extLst>
            </p:cNvPr>
            <p:cNvSpPr/>
            <p:nvPr/>
          </p:nvSpPr>
          <p:spPr>
            <a:xfrm>
              <a:off x="1027636" y="5312453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7D9175D-3A34-0338-537D-A5B42EF48803}"/>
                </a:ext>
              </a:extLst>
            </p:cNvPr>
            <p:cNvSpPr/>
            <p:nvPr/>
          </p:nvSpPr>
          <p:spPr>
            <a:xfrm>
              <a:off x="1624286" y="5273234"/>
              <a:ext cx="319307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Continue Button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93687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DB51E84-55DC-488F-809C-CBF02B993C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-1"/>
            <a:ext cx="4528839" cy="681643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38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11241365" y="171748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860FEB-3C51-3CA5-E7E5-D3585185460D}"/>
              </a:ext>
            </a:extLst>
          </p:cNvPr>
          <p:cNvGrpSpPr/>
          <p:nvPr/>
        </p:nvGrpSpPr>
        <p:grpSpPr>
          <a:xfrm>
            <a:off x="1047995" y="4581137"/>
            <a:ext cx="5685314" cy="884343"/>
            <a:chOff x="1104924" y="1999379"/>
            <a:chExt cx="6710550" cy="88434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701574" y="1999379"/>
              <a:ext cx="6113900" cy="88434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any Row to Start Enumeration of that Structure.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1104924" y="210794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Structures List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C11ED8C2-7069-2167-7907-9B254A941EF2}"/>
              </a:ext>
            </a:extLst>
          </p:cNvPr>
          <p:cNvSpPr txBox="1"/>
          <p:nvPr/>
        </p:nvSpPr>
        <p:spPr>
          <a:xfrm>
            <a:off x="1047996" y="3114767"/>
            <a:ext cx="5685314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623888" indent="-623888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List of all Structures that have one or more Households.</a:t>
            </a:r>
          </a:p>
          <a:p>
            <a:pPr marL="623888" indent="-623888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Imported / Fetched from Listing App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8095B4-CFE7-540A-E393-FE29185E43ED}"/>
              </a:ext>
            </a:extLst>
          </p:cNvPr>
          <p:cNvCxnSpPr>
            <a:cxnSpLocks/>
            <a:endCxn id="22" idx="3"/>
          </p:cNvCxnSpPr>
          <p:nvPr/>
        </p:nvCxnSpPr>
        <p:spPr>
          <a:xfrm flipH="1">
            <a:off x="6733310" y="2849000"/>
            <a:ext cx="1149926" cy="86593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C377451-446E-A6C2-4166-37A3F2EA5713}"/>
              </a:ext>
            </a:extLst>
          </p:cNvPr>
          <p:cNvSpPr/>
          <p:nvPr/>
        </p:nvSpPr>
        <p:spPr>
          <a:xfrm>
            <a:off x="1614716" y="1953008"/>
            <a:ext cx="5118593" cy="89599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to Enter Homeless People on Last Day of Enumeration of this block (15th Day) 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6DB6236-F22D-7891-8082-B5B60712DA2C}"/>
              </a:ext>
            </a:extLst>
          </p:cNvPr>
          <p:cNvSpPr/>
          <p:nvPr/>
        </p:nvSpPr>
        <p:spPr>
          <a:xfrm>
            <a:off x="9907596" y="3614890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7202700-1751-1E40-2E80-0AD3C2328281}"/>
              </a:ext>
            </a:extLst>
          </p:cNvPr>
          <p:cNvSpPr/>
          <p:nvPr/>
        </p:nvSpPr>
        <p:spPr>
          <a:xfrm>
            <a:off x="1047995" y="2165484"/>
            <a:ext cx="375891" cy="471039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920911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16EE39-1FAF-4F9C-AB15-7B76E552A8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2"/>
          <a:stretch/>
        </p:blipFill>
        <p:spPr>
          <a:xfrm>
            <a:off x="7614544" y="0"/>
            <a:ext cx="4577456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39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10171908" y="2749682"/>
            <a:ext cx="260566" cy="37316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Households List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A8095B4-CFE7-540A-E393-FE29185E43ED}"/>
              </a:ext>
            </a:extLst>
          </p:cNvPr>
          <p:cNvCxnSpPr>
            <a:cxnSpLocks/>
          </p:cNvCxnSpPr>
          <p:nvPr/>
        </p:nvCxnSpPr>
        <p:spPr>
          <a:xfrm flipH="1">
            <a:off x="6594425" y="2458001"/>
            <a:ext cx="1555435" cy="1903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11ED8C2-7069-2167-7907-9B254A941EF2}"/>
              </a:ext>
            </a:extLst>
          </p:cNvPr>
          <p:cNvSpPr txBox="1"/>
          <p:nvPr/>
        </p:nvSpPr>
        <p:spPr>
          <a:xfrm>
            <a:off x="2876216" y="2105269"/>
            <a:ext cx="3969817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List of all Households</a:t>
            </a: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In the selected Structure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A38B113-D8B3-4268-EAE1-B6834563FBD6}"/>
              </a:ext>
            </a:extLst>
          </p:cNvPr>
          <p:cNvGrpSpPr/>
          <p:nvPr/>
        </p:nvGrpSpPr>
        <p:grpSpPr>
          <a:xfrm>
            <a:off x="539277" y="3335261"/>
            <a:ext cx="6590464" cy="1526199"/>
            <a:chOff x="1320481" y="3279835"/>
            <a:chExt cx="6590464" cy="1526199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4860FEB-3C51-3CA5-E7E5-D3585185460D}"/>
                </a:ext>
              </a:extLst>
            </p:cNvPr>
            <p:cNvGrpSpPr/>
            <p:nvPr/>
          </p:nvGrpSpPr>
          <p:grpSpPr>
            <a:xfrm>
              <a:off x="1320481" y="3279835"/>
              <a:ext cx="6590464" cy="761244"/>
              <a:chOff x="1104924" y="1999380"/>
              <a:chExt cx="6590464" cy="761244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1BD9893F-4BF3-34FE-1F13-07F60B5B5C57}"/>
                  </a:ext>
                </a:extLst>
              </p:cNvPr>
              <p:cNvSpPr/>
              <p:nvPr/>
            </p:nvSpPr>
            <p:spPr>
              <a:xfrm>
                <a:off x="1701574" y="1999380"/>
                <a:ext cx="5993814" cy="761244"/>
              </a:xfrm>
              <a:prstGeom prst="roundRect">
                <a:avLst/>
              </a:prstGeom>
              <a:solidFill>
                <a:srgbClr val="08761D"/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atin typeface="Arial" panose="020B0604020202020204" pitchFamily="34" charset="0"/>
                  </a:rPr>
                  <a:t>Click on any Row to Start / Resume Enumeration of that Household</a:t>
                </a: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4EC4C9DC-980E-D092-31AD-F61592E575F0}"/>
                  </a:ext>
                </a:extLst>
              </p:cNvPr>
              <p:cNvSpPr/>
              <p:nvPr/>
            </p:nvSpPr>
            <p:spPr>
              <a:xfrm>
                <a:off x="1104924" y="2107940"/>
                <a:ext cx="375891" cy="471039"/>
              </a:xfrm>
              <a:prstGeom prst="ellipse">
                <a:avLst/>
              </a:prstGeom>
              <a:solidFill>
                <a:srgbClr val="08761D"/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FB23DEE-9288-E1C6-9B5E-91D588229B79}"/>
                </a:ext>
              </a:extLst>
            </p:cNvPr>
            <p:cNvGrpSpPr/>
            <p:nvPr/>
          </p:nvGrpSpPr>
          <p:grpSpPr>
            <a:xfrm>
              <a:off x="1344930" y="4261515"/>
              <a:ext cx="6566015" cy="544519"/>
              <a:chOff x="1129373" y="1741552"/>
              <a:chExt cx="6566015" cy="544519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74148222-1F7A-B582-872B-0BF63ED35949}"/>
                  </a:ext>
                </a:extLst>
              </p:cNvPr>
              <p:cNvSpPr/>
              <p:nvPr/>
            </p:nvSpPr>
            <p:spPr>
              <a:xfrm>
                <a:off x="1701574" y="1741552"/>
                <a:ext cx="5993814" cy="544519"/>
              </a:xfrm>
              <a:prstGeom prst="roundRect">
                <a:avLst/>
              </a:prstGeom>
              <a:solidFill>
                <a:srgbClr val="08761D"/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dirty="0">
                    <a:latin typeface="Arial" panose="020B0604020202020204" pitchFamily="34" charset="0"/>
                  </a:rPr>
                  <a:t>Click on three dots to Edit , Upload the Household</a:t>
                </a: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209CE381-4584-5C98-5FCD-796B9FCBE09F}"/>
                  </a:ext>
                </a:extLst>
              </p:cNvPr>
              <p:cNvSpPr/>
              <p:nvPr/>
            </p:nvSpPr>
            <p:spPr>
              <a:xfrm>
                <a:off x="1129373" y="1778291"/>
                <a:ext cx="375891" cy="471039"/>
              </a:xfrm>
              <a:prstGeom prst="ellipse">
                <a:avLst/>
              </a:prstGeom>
              <a:solidFill>
                <a:srgbClr val="08761D"/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Arial" panose="020B0604020202020204" pitchFamily="34" charset="0"/>
                  </a:rPr>
                  <a:t>2</a:t>
                </a:r>
              </a:p>
            </p:txBody>
          </p:sp>
        </p:grpSp>
      </p:grpSp>
      <p:sp>
        <p:nvSpPr>
          <p:cNvPr id="40" name="Oval 39">
            <a:extLst>
              <a:ext uri="{FF2B5EF4-FFF2-40B4-BE49-F238E27FC236}">
                <a16:creationId xmlns:a16="http://schemas.microsoft.com/office/drawing/2014/main" id="{C3555C3F-5113-FF6A-66F0-EA544223B071}"/>
              </a:ext>
            </a:extLst>
          </p:cNvPr>
          <p:cNvSpPr/>
          <p:nvPr/>
        </p:nvSpPr>
        <p:spPr>
          <a:xfrm>
            <a:off x="7749441" y="3122849"/>
            <a:ext cx="297621" cy="34674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046FA3D-A7E3-468C-A526-185B28EAA6F0}"/>
              </a:ext>
            </a:extLst>
          </p:cNvPr>
          <p:cNvCxnSpPr>
            <a:cxnSpLocks/>
          </p:cNvCxnSpPr>
          <p:nvPr/>
        </p:nvCxnSpPr>
        <p:spPr>
          <a:xfrm>
            <a:off x="8437418" y="3122849"/>
            <a:ext cx="378155" cy="79201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01E919B2-A67A-420E-924E-97F082106695}"/>
              </a:ext>
            </a:extLst>
          </p:cNvPr>
          <p:cNvSpPr txBox="1"/>
          <p:nvPr/>
        </p:nvSpPr>
        <p:spPr>
          <a:xfrm>
            <a:off x="7855483" y="3896136"/>
            <a:ext cx="4243697" cy="13849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MHR</a:t>
            </a:r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M = Member Section completed</a:t>
            </a:r>
          </a:p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H = Housing Section completed</a:t>
            </a:r>
          </a:p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R = Respondent Section completed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2A52A2-4A7A-424A-A350-12492CFCD02E}"/>
              </a:ext>
            </a:extLst>
          </p:cNvPr>
          <p:cNvSpPr txBox="1"/>
          <p:nvPr/>
        </p:nvSpPr>
        <p:spPr>
          <a:xfrm>
            <a:off x="7898251" y="5463643"/>
            <a:ext cx="4243697" cy="10156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</a:rPr>
              <a:t>Green Tick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en-US" dirty="0">
                <a:solidFill>
                  <a:srgbClr val="00B050"/>
                </a:solidFill>
                <a:latin typeface="Arial" panose="020B0604020202020204" pitchFamily="34" charset="0"/>
              </a:rPr>
              <a:t>Symbolizes that the household is Synced to Server.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BA97B5F-8F41-41AB-B6DF-3BE038FCEEDC}"/>
              </a:ext>
            </a:extLst>
          </p:cNvPr>
          <p:cNvSpPr txBox="1"/>
          <p:nvPr/>
        </p:nvSpPr>
        <p:spPr>
          <a:xfrm>
            <a:off x="1039373" y="5118773"/>
            <a:ext cx="6090368" cy="7078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</a:rPr>
              <a:t>NOTE:</a:t>
            </a:r>
          </a:p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Household is editable / changeable after upload too.</a:t>
            </a:r>
          </a:p>
        </p:txBody>
      </p:sp>
    </p:spTree>
    <p:extLst>
      <p:ext uri="{BB962C8B-B14F-4D97-AF65-F5344CB8AC3E}">
        <p14:creationId xmlns:p14="http://schemas.microsoft.com/office/powerpoint/2010/main" val="2120285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3E48603-BDCD-932F-3384-6D230FADC9F2}"/>
              </a:ext>
            </a:extLst>
          </p:cNvPr>
          <p:cNvSpPr txBox="1"/>
          <p:nvPr/>
        </p:nvSpPr>
        <p:spPr>
          <a:xfrm>
            <a:off x="429490" y="1787564"/>
            <a:ext cx="84451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Ensure that all application as shown in the image are installed especially Listing and Enumeration Apps.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Get your Login Credentials and Keep it secret till the completion of Census.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It is recommended to change the default password after first Login.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Same Login Credentials will be used to access all Census Applications.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Verify your Login Credentials and your Profile (Name, Census District).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You must Login to Listing and Enumeration Apps before going to Field.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Verify the correctness of assigned Block(s), Description and Boundary.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Make sure Block Map and Boundary is clearly visible in both Applications.</a:t>
            </a:r>
            <a:endParaRPr lang="en-US" sz="2000" dirty="0">
              <a:effectLst/>
              <a:latin typeface="+mj-lt"/>
            </a:endParaRP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effectLst/>
                <a:latin typeface="+mj-lt"/>
              </a:rPr>
              <a:t>Check if the (GPS) is working and Location is available.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Close / Exit application properly from application menu when not in use.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000" dirty="0">
                <a:latin typeface="+mj-lt"/>
              </a:rPr>
              <a:t>Provide necessary, relevant details, additional Information in Remarks.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E44907-1512-6B52-DE06-FD40D8DF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7698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APPLICATION GUIDELINES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Footer Placeholder 32">
            <a:extLst>
              <a:ext uri="{FF2B5EF4-FFF2-40B4-BE49-F238E27FC236}">
                <a16:creationId xmlns:a16="http://schemas.microsoft.com/office/drawing/2014/main" id="{5025C051-069C-684F-3434-B14F27402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83B505-1772-F9E8-9464-B9C7AE4A7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308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</a:t>
            </a:fld>
            <a:endParaRPr lang="en-US" sz="16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F8DC3BA-BDBD-F69B-E846-0D5A788642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7A2300-7657-1156-55EE-0F7A63249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350" y="195355"/>
            <a:ext cx="2373344" cy="1209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70AE2E-0ACC-7C58-35EA-D190FA151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594" y="1787564"/>
            <a:ext cx="30861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051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508699-B2FC-434B-AF7E-84EB23CFB4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5" y="0"/>
            <a:ext cx="4556455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40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9537882" y="4710545"/>
            <a:ext cx="298846" cy="38451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Family Members List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681ACFE0-C899-455E-B93E-222AC5C4DE64}"/>
              </a:ext>
            </a:extLst>
          </p:cNvPr>
          <p:cNvGrpSpPr/>
          <p:nvPr/>
        </p:nvGrpSpPr>
        <p:grpSpPr>
          <a:xfrm>
            <a:off x="5322681" y="3682706"/>
            <a:ext cx="3114737" cy="923330"/>
            <a:chOff x="5322681" y="3682706"/>
            <a:chExt cx="3114737" cy="923330"/>
          </a:xfrm>
        </p:grpSpPr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7A8095B4-CFE7-540A-E393-FE29185E43ED}"/>
                </a:ext>
              </a:extLst>
            </p:cNvPr>
            <p:cNvCxnSpPr>
              <a:cxnSpLocks/>
              <a:endCxn id="22" idx="3"/>
            </p:cNvCxnSpPr>
            <p:nvPr/>
          </p:nvCxnSpPr>
          <p:spPr>
            <a:xfrm flipH="1" flipV="1">
              <a:off x="7534338" y="4144371"/>
              <a:ext cx="903080" cy="91610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1ED8C2-7069-2167-7907-9B254A941EF2}"/>
                </a:ext>
              </a:extLst>
            </p:cNvPr>
            <p:cNvSpPr txBox="1"/>
            <p:nvPr/>
          </p:nvSpPr>
          <p:spPr>
            <a:xfrm>
              <a:off x="5322681" y="3682706"/>
              <a:ext cx="2211657" cy="92333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  <a:latin typeface="Arial" panose="020B0604020202020204" pitchFamily="34" charset="0"/>
                </a:rPr>
                <a:t>List of all Family Members in the selected Household</a:t>
              </a:r>
            </a:p>
          </p:txBody>
        </p:sp>
      </p:grpSp>
      <p:sp>
        <p:nvSpPr>
          <p:cNvPr id="40" name="Oval 39">
            <a:extLst>
              <a:ext uri="{FF2B5EF4-FFF2-40B4-BE49-F238E27FC236}">
                <a16:creationId xmlns:a16="http://schemas.microsoft.com/office/drawing/2014/main" id="{C3555C3F-5113-FF6A-66F0-EA544223B071}"/>
              </a:ext>
            </a:extLst>
          </p:cNvPr>
          <p:cNvSpPr/>
          <p:nvPr/>
        </p:nvSpPr>
        <p:spPr>
          <a:xfrm>
            <a:off x="7751027" y="4965868"/>
            <a:ext cx="246651" cy="39928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513FF1C-6CF6-34E6-4539-D5163354DB38}"/>
              </a:ext>
            </a:extLst>
          </p:cNvPr>
          <p:cNvSpPr/>
          <p:nvPr/>
        </p:nvSpPr>
        <p:spPr>
          <a:xfrm>
            <a:off x="11241365" y="3523757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DAABEC3-D32E-0CB4-6248-4054F0110B91}"/>
              </a:ext>
            </a:extLst>
          </p:cNvPr>
          <p:cNvGrpSpPr/>
          <p:nvPr/>
        </p:nvGrpSpPr>
        <p:grpSpPr>
          <a:xfrm>
            <a:off x="713335" y="2330126"/>
            <a:ext cx="4445779" cy="3478299"/>
            <a:chOff x="539275" y="3307551"/>
            <a:chExt cx="4445779" cy="347829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A38B113-D8B3-4268-EAE1-B6834563FBD6}"/>
                </a:ext>
              </a:extLst>
            </p:cNvPr>
            <p:cNvGrpSpPr/>
            <p:nvPr/>
          </p:nvGrpSpPr>
          <p:grpSpPr>
            <a:xfrm>
              <a:off x="539275" y="3307551"/>
              <a:ext cx="4445779" cy="2238791"/>
              <a:chOff x="1320479" y="3279834"/>
              <a:chExt cx="4445779" cy="2238791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34860FEB-3C51-3CA5-E7E5-D3585185460D}"/>
                  </a:ext>
                </a:extLst>
              </p:cNvPr>
              <p:cNvGrpSpPr/>
              <p:nvPr/>
            </p:nvGrpSpPr>
            <p:grpSpPr>
              <a:xfrm>
                <a:off x="1320481" y="3279834"/>
                <a:ext cx="4445777" cy="999283"/>
                <a:chOff x="1104924" y="1999379"/>
                <a:chExt cx="4445777" cy="999283"/>
              </a:xfrm>
            </p:grpSpPr>
            <p:sp>
              <p:nvSpPr>
                <p:cNvPr id="24" name="Rectangle: Rounded Corners 23">
                  <a:extLst>
                    <a:ext uri="{FF2B5EF4-FFF2-40B4-BE49-F238E27FC236}">
                      <a16:creationId xmlns:a16="http://schemas.microsoft.com/office/drawing/2014/main" id="{1BD9893F-4BF3-34FE-1F13-07F60B5B5C57}"/>
                    </a:ext>
                  </a:extLst>
                </p:cNvPr>
                <p:cNvSpPr/>
                <p:nvPr/>
              </p:nvSpPr>
              <p:spPr>
                <a:xfrm>
                  <a:off x="1701574" y="1999379"/>
                  <a:ext cx="3849127" cy="999283"/>
                </a:xfrm>
                <a:prstGeom prst="roundRect">
                  <a:avLst/>
                </a:prstGeom>
                <a:solidFill>
                  <a:srgbClr val="08761D"/>
                </a:solidFill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dirty="0">
                      <a:latin typeface="Arial" panose="020B0604020202020204" pitchFamily="34" charset="0"/>
                    </a:rPr>
                    <a:t>Click on any Row to Update that Family member’s information.</a:t>
                  </a:r>
                </a:p>
              </p:txBody>
            </p:sp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4EC4C9DC-980E-D092-31AD-F61592E575F0}"/>
                    </a:ext>
                  </a:extLst>
                </p:cNvPr>
                <p:cNvSpPr/>
                <p:nvPr/>
              </p:nvSpPr>
              <p:spPr>
                <a:xfrm>
                  <a:off x="1104924" y="2107940"/>
                  <a:ext cx="375891" cy="471039"/>
                </a:xfrm>
                <a:prstGeom prst="ellipse">
                  <a:avLst/>
                </a:prstGeom>
                <a:solidFill>
                  <a:srgbClr val="08761D"/>
                </a:solidFill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dirty="0">
                      <a:latin typeface="Arial" panose="020B0604020202020204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0FB23DEE-9288-E1C6-9B5E-91D588229B79}"/>
                  </a:ext>
                </a:extLst>
              </p:cNvPr>
              <p:cNvGrpSpPr/>
              <p:nvPr/>
            </p:nvGrpSpPr>
            <p:grpSpPr>
              <a:xfrm>
                <a:off x="1320479" y="4519342"/>
                <a:ext cx="4445779" cy="999283"/>
                <a:chOff x="1104922" y="1999379"/>
                <a:chExt cx="4445779" cy="999283"/>
              </a:xfrm>
            </p:grpSpPr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74148222-1F7A-B582-872B-0BF63ED35949}"/>
                    </a:ext>
                  </a:extLst>
                </p:cNvPr>
                <p:cNvSpPr/>
                <p:nvPr/>
              </p:nvSpPr>
              <p:spPr>
                <a:xfrm>
                  <a:off x="1701574" y="1999379"/>
                  <a:ext cx="3849127" cy="999283"/>
                </a:xfrm>
                <a:prstGeom prst="roundRect">
                  <a:avLst/>
                </a:prstGeom>
                <a:solidFill>
                  <a:srgbClr val="08761D"/>
                </a:solidFill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dirty="0">
                      <a:latin typeface="Arial" panose="020B0604020202020204" pitchFamily="34" charset="0"/>
                    </a:rPr>
                    <a:t>Click on three dots at the end of row to Edit / Delete that Family Member.</a:t>
                  </a: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209CE381-4584-5C98-5FCD-796B9FCBE09F}"/>
                    </a:ext>
                  </a:extLst>
                </p:cNvPr>
                <p:cNvSpPr/>
                <p:nvPr/>
              </p:nvSpPr>
              <p:spPr>
                <a:xfrm>
                  <a:off x="1104922" y="2263500"/>
                  <a:ext cx="375891" cy="471039"/>
                </a:xfrm>
                <a:prstGeom prst="ellipse">
                  <a:avLst/>
                </a:prstGeom>
                <a:solidFill>
                  <a:srgbClr val="08761D"/>
                </a:solidFill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dirty="0">
                      <a:latin typeface="Arial" panose="020B0604020202020204" pitchFamily="34" charset="0"/>
                    </a:rPr>
                    <a:t>2</a:t>
                  </a:r>
                </a:p>
              </p:txBody>
            </p:sp>
          </p:grpSp>
        </p:grp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7520B39-D9A5-21CD-F51F-F10763E3D49B}"/>
                </a:ext>
              </a:extLst>
            </p:cNvPr>
            <p:cNvSpPr/>
            <p:nvPr/>
          </p:nvSpPr>
          <p:spPr>
            <a:xfrm>
              <a:off x="539275" y="6050688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89C511F7-99C9-2837-AC3C-243C8B52642F}"/>
                </a:ext>
              </a:extLst>
            </p:cNvPr>
            <p:cNvSpPr/>
            <p:nvPr/>
          </p:nvSpPr>
          <p:spPr>
            <a:xfrm>
              <a:off x="1135927" y="5786567"/>
              <a:ext cx="3849127" cy="99928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Upload Household Button to Upload / Sync that Household after it is complete.</a:t>
              </a: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60E3692-F5E7-B7B8-2808-E9D81A92F3A5}"/>
              </a:ext>
            </a:extLst>
          </p:cNvPr>
          <p:cNvCxnSpPr>
            <a:cxnSpLocks/>
            <a:endCxn id="28" idx="3"/>
          </p:cNvCxnSpPr>
          <p:nvPr/>
        </p:nvCxnSpPr>
        <p:spPr>
          <a:xfrm flipH="1">
            <a:off x="7534338" y="2500910"/>
            <a:ext cx="2537917" cy="14754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00629196-28DD-3EB3-B4C0-1D81A0B4CAAC}"/>
              </a:ext>
            </a:extLst>
          </p:cNvPr>
          <p:cNvSpPr txBox="1"/>
          <p:nvPr/>
        </p:nvSpPr>
        <p:spPr>
          <a:xfrm>
            <a:off x="5322681" y="1909786"/>
            <a:ext cx="2211657" cy="14773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</a:rPr>
              <a:t>Check Location of Parent Structure of Household by clicking the building Icon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B1C3278B-BC2E-42F8-AF20-06C75BD8580C}"/>
              </a:ext>
            </a:extLst>
          </p:cNvPr>
          <p:cNvCxnSpPr>
            <a:cxnSpLocks/>
          </p:cNvCxnSpPr>
          <p:nvPr/>
        </p:nvCxnSpPr>
        <p:spPr>
          <a:xfrm>
            <a:off x="8502528" y="4994000"/>
            <a:ext cx="76174" cy="42123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268A300-D711-49EB-B5F5-56E408969E24}"/>
              </a:ext>
            </a:extLst>
          </p:cNvPr>
          <p:cNvSpPr txBox="1"/>
          <p:nvPr/>
        </p:nvSpPr>
        <p:spPr>
          <a:xfrm>
            <a:off x="8011533" y="5408953"/>
            <a:ext cx="3054813" cy="101566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5/5 = 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</a:rPr>
              <a:t>All 5 Sections of Population are completed for this person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2949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300792-1793-47DE-A834-C69DB79980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6320"/>
          <a:stretch/>
        </p:blipFill>
        <p:spPr>
          <a:xfrm>
            <a:off x="7451659" y="0"/>
            <a:ext cx="4744206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41</a:t>
            </a:fld>
            <a:endParaRPr lang="en-US" sz="1600" dirty="0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Structure Location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BD9893F-4BF3-34FE-1F13-07F60B5B5C57}"/>
              </a:ext>
            </a:extLst>
          </p:cNvPr>
          <p:cNvSpPr/>
          <p:nvPr/>
        </p:nvSpPr>
        <p:spPr>
          <a:xfrm>
            <a:off x="1819267" y="2929358"/>
            <a:ext cx="3849127" cy="142096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latin typeface="Arial" panose="020B0604020202020204" pitchFamily="34" charset="0"/>
              </a:rPr>
              <a:t>You can view Listing Location of this Household via </a:t>
            </a:r>
          </a:p>
          <a:p>
            <a:r>
              <a:rPr lang="en-US" sz="2000" dirty="0">
                <a:latin typeface="Arial" panose="020B0604020202020204" pitchFamily="34" charset="0"/>
              </a:rPr>
              <a:t>‘Structure Location’</a:t>
            </a:r>
          </a:p>
        </p:txBody>
      </p:sp>
    </p:spTree>
    <p:extLst>
      <p:ext uri="{BB962C8B-B14F-4D97-AF65-F5344CB8AC3E}">
        <p14:creationId xmlns:p14="http://schemas.microsoft.com/office/powerpoint/2010/main" val="5941800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58A329-FF90-4004-851A-A8A4CBD0E1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7"/>
          <a:stretch/>
        </p:blipFill>
        <p:spPr>
          <a:xfrm>
            <a:off x="7559482" y="14535"/>
            <a:ext cx="4632518" cy="6857999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42</a:t>
            </a:fld>
            <a:endParaRPr lang="en-US" sz="160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428B6ED-446D-318D-8DAC-D048384FA517}"/>
              </a:ext>
            </a:extLst>
          </p:cNvPr>
          <p:cNvSpPr/>
          <p:nvPr/>
        </p:nvSpPr>
        <p:spPr>
          <a:xfrm>
            <a:off x="11859414" y="3491168"/>
            <a:ext cx="256706" cy="2641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1385E60-EEF7-12C3-7F7B-35B7184B3068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Family Members List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D970CBDD-E428-D3E5-7516-758BFFBE33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C3555C3F-5113-FF6A-66F0-EA544223B071}"/>
              </a:ext>
            </a:extLst>
          </p:cNvPr>
          <p:cNvSpPr/>
          <p:nvPr/>
        </p:nvSpPr>
        <p:spPr>
          <a:xfrm>
            <a:off x="11853319" y="4059343"/>
            <a:ext cx="256706" cy="2641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513FF1C-6CF6-34E6-4539-D5163354DB38}"/>
              </a:ext>
            </a:extLst>
          </p:cNvPr>
          <p:cNvSpPr/>
          <p:nvPr/>
        </p:nvSpPr>
        <p:spPr>
          <a:xfrm>
            <a:off x="11853319" y="4627518"/>
            <a:ext cx="256706" cy="2641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1EB99A4-1550-51E9-6A82-FE96CB9C64DE}"/>
              </a:ext>
            </a:extLst>
          </p:cNvPr>
          <p:cNvSpPr/>
          <p:nvPr/>
        </p:nvSpPr>
        <p:spPr>
          <a:xfrm>
            <a:off x="11857479" y="5221539"/>
            <a:ext cx="256706" cy="2641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5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792C02D-4621-03BB-9ECC-3C6DC7E80784}"/>
              </a:ext>
            </a:extLst>
          </p:cNvPr>
          <p:cNvSpPr/>
          <p:nvPr/>
        </p:nvSpPr>
        <p:spPr>
          <a:xfrm>
            <a:off x="11671469" y="6053448"/>
            <a:ext cx="375891" cy="471039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5E0DAF-6E27-8009-4C01-40A1603783E8}"/>
              </a:ext>
            </a:extLst>
          </p:cNvPr>
          <p:cNvGrpSpPr/>
          <p:nvPr/>
        </p:nvGrpSpPr>
        <p:grpSpPr>
          <a:xfrm>
            <a:off x="578426" y="2012665"/>
            <a:ext cx="6752450" cy="3669485"/>
            <a:chOff x="578426" y="2012665"/>
            <a:chExt cx="7374082" cy="366948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BD9893F-4BF3-34FE-1F13-07F60B5B5C57}"/>
                </a:ext>
              </a:extLst>
            </p:cNvPr>
            <p:cNvSpPr/>
            <p:nvPr/>
          </p:nvSpPr>
          <p:spPr>
            <a:xfrm>
              <a:off x="1175078" y="2014945"/>
              <a:ext cx="6777430" cy="471039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“Plus” Button at the Bottom of Screen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4EC4C9DC-980E-D092-31AD-F61592E575F0}"/>
                </a:ext>
              </a:extLst>
            </p:cNvPr>
            <p:cNvSpPr/>
            <p:nvPr/>
          </p:nvSpPr>
          <p:spPr>
            <a:xfrm>
              <a:off x="578428" y="2012665"/>
              <a:ext cx="375891" cy="471039"/>
            </a:xfrm>
            <a:prstGeom prst="ellipse">
              <a:avLst/>
            </a:prstGeom>
            <a:solidFill>
              <a:srgbClr val="08761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1</a:t>
              </a: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209CE381-4584-5C98-5FCD-796B9FCBE09F}"/>
                </a:ext>
              </a:extLst>
            </p:cNvPr>
            <p:cNvSpPr/>
            <p:nvPr/>
          </p:nvSpPr>
          <p:spPr>
            <a:xfrm>
              <a:off x="578426" y="2638819"/>
              <a:ext cx="375891" cy="471039"/>
            </a:xfrm>
            <a:prstGeom prst="ellipse">
              <a:avLst/>
            </a:prstGeom>
            <a:solidFill>
              <a:srgbClr val="08761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2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7520B39-D9A5-21CD-F51F-F10763E3D49B}"/>
                </a:ext>
              </a:extLst>
            </p:cNvPr>
            <p:cNvSpPr/>
            <p:nvPr/>
          </p:nvSpPr>
          <p:spPr>
            <a:xfrm>
              <a:off x="578426" y="3538969"/>
              <a:ext cx="375891" cy="471039"/>
            </a:xfrm>
            <a:prstGeom prst="ellipse">
              <a:avLst/>
            </a:prstGeom>
            <a:solidFill>
              <a:srgbClr val="08761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3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3451F21-621A-FC12-5243-9F8828D1A533}"/>
                </a:ext>
              </a:extLst>
            </p:cNvPr>
            <p:cNvSpPr/>
            <p:nvPr/>
          </p:nvSpPr>
          <p:spPr>
            <a:xfrm>
              <a:off x="1169160" y="2661587"/>
              <a:ext cx="6777430" cy="471040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to add more family members in the same Household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A92F040-8C6B-7DDF-A075-061D512666F6}"/>
                </a:ext>
              </a:extLst>
            </p:cNvPr>
            <p:cNvSpPr/>
            <p:nvPr/>
          </p:nvSpPr>
          <p:spPr>
            <a:xfrm>
              <a:off x="1169160" y="3309685"/>
              <a:ext cx="6777430" cy="917521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to add info about Household Housing Section</a:t>
              </a:r>
            </a:p>
            <a:p>
              <a:pPr marL="914400" indent="-457200">
                <a:buFont typeface="Courier New" panose="02070309020205020404" pitchFamily="49" charset="0"/>
                <a:buChar char="o"/>
              </a:pPr>
              <a:r>
                <a:rPr lang="en-US" dirty="0">
                  <a:latin typeface="Arial" panose="020B0604020202020204" pitchFamily="34" charset="0"/>
                </a:rPr>
                <a:t>Enabled only IF Population is complete</a:t>
              </a:r>
            </a:p>
            <a:p>
              <a:pPr marL="914400" indent="-457200">
                <a:buFont typeface="Courier New" panose="02070309020205020404" pitchFamily="49" charset="0"/>
                <a:buChar char="o"/>
              </a:pPr>
              <a:r>
                <a:rPr lang="en-US" dirty="0">
                  <a:latin typeface="Arial" panose="020B0604020202020204" pitchFamily="34" charset="0"/>
                </a:rPr>
                <a:t>All members 5/5 sections must be completed 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57573E5-E798-9D08-5B19-8E28EA47B919}"/>
                </a:ext>
              </a:extLst>
            </p:cNvPr>
            <p:cNvSpPr/>
            <p:nvPr/>
          </p:nvSpPr>
          <p:spPr>
            <a:xfrm>
              <a:off x="1169159" y="4405025"/>
              <a:ext cx="6777431" cy="625814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to add info about the Respondent</a:t>
              </a:r>
            </a:p>
            <a:p>
              <a:pPr marL="914400" indent="-457200">
                <a:buFont typeface="Courier New" panose="02070309020205020404" pitchFamily="49" charset="0"/>
                <a:buChar char="o"/>
              </a:pPr>
              <a:r>
                <a:rPr lang="en-US" dirty="0">
                  <a:latin typeface="Arial" panose="020B0604020202020204" pitchFamily="34" charset="0"/>
                </a:rPr>
                <a:t>Enabled only IF Housing Section is complete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F7C40034-9179-8451-0448-0CC9C344A720}"/>
                </a:ext>
              </a:extLst>
            </p:cNvPr>
            <p:cNvSpPr/>
            <p:nvPr/>
          </p:nvSpPr>
          <p:spPr>
            <a:xfrm>
              <a:off x="1169158" y="5209480"/>
              <a:ext cx="6777432" cy="472670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if House is already Enumerated in Self-Enumeration 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362700EC-1CB4-EACF-8542-582A23C45588}"/>
                </a:ext>
              </a:extLst>
            </p:cNvPr>
            <p:cNvSpPr/>
            <p:nvPr/>
          </p:nvSpPr>
          <p:spPr>
            <a:xfrm>
              <a:off x="578426" y="4493192"/>
              <a:ext cx="375891" cy="471039"/>
            </a:xfrm>
            <a:prstGeom prst="ellipse">
              <a:avLst/>
            </a:prstGeom>
            <a:solidFill>
              <a:srgbClr val="08761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4</a:t>
              </a: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1E52CAD-E20E-AEAC-82A4-E0C8DF11E35E}"/>
                </a:ext>
              </a:extLst>
            </p:cNvPr>
            <p:cNvSpPr/>
            <p:nvPr/>
          </p:nvSpPr>
          <p:spPr>
            <a:xfrm>
              <a:off x="578426" y="5194484"/>
              <a:ext cx="375891" cy="471039"/>
            </a:xfrm>
            <a:prstGeom prst="ellipse">
              <a:avLst/>
            </a:prstGeom>
            <a:solidFill>
              <a:srgbClr val="08761D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7289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43</a:t>
            </a:fld>
            <a:endParaRPr lang="en-US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652D897-2C42-74E9-8ADD-0F6BFD1D42EE}"/>
              </a:ext>
            </a:extLst>
          </p:cNvPr>
          <p:cNvSpPr/>
          <p:nvPr/>
        </p:nvSpPr>
        <p:spPr>
          <a:xfrm>
            <a:off x="1395894" y="2912151"/>
            <a:ext cx="5326308" cy="98921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Housing Section cannot be started until Population Section is completed 5/5 for each individual.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275475" y="1146096"/>
            <a:ext cx="43614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Go to Next Section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A802198-1FB3-5FA9-77AB-B48C669AF7F0}"/>
              </a:ext>
            </a:extLst>
          </p:cNvPr>
          <p:cNvSpPr/>
          <p:nvPr/>
        </p:nvSpPr>
        <p:spPr>
          <a:xfrm>
            <a:off x="9165158" y="1468900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2836B5F-D036-43FF-2877-353B0A7A3450}"/>
              </a:ext>
            </a:extLst>
          </p:cNvPr>
          <p:cNvSpPr/>
          <p:nvPr/>
        </p:nvSpPr>
        <p:spPr>
          <a:xfrm>
            <a:off x="9165158" y="2070235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F78BC50-E26B-2BF8-1546-FF8CD1E133E5}"/>
              </a:ext>
            </a:extLst>
          </p:cNvPr>
          <p:cNvSpPr/>
          <p:nvPr/>
        </p:nvSpPr>
        <p:spPr>
          <a:xfrm>
            <a:off x="9165158" y="2679722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16C0AA9-DA4F-2630-D143-5FC450838A76}"/>
              </a:ext>
            </a:extLst>
          </p:cNvPr>
          <p:cNvSpPr/>
          <p:nvPr/>
        </p:nvSpPr>
        <p:spPr>
          <a:xfrm>
            <a:off x="9165158" y="3332385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A1F51-1D97-55D4-FBD2-67CE3F66F7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-6009"/>
            <a:ext cx="4528839" cy="681643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3A41817-9144-BAA9-6C67-AA2749FF501D}"/>
              </a:ext>
            </a:extLst>
          </p:cNvPr>
          <p:cNvSpPr/>
          <p:nvPr/>
        </p:nvSpPr>
        <p:spPr>
          <a:xfrm>
            <a:off x="1395894" y="4220316"/>
            <a:ext cx="5326308" cy="98921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Similarly</a:t>
            </a:r>
          </a:p>
          <a:p>
            <a:r>
              <a:rPr lang="en-US" dirty="0">
                <a:latin typeface="Arial" panose="020B0604020202020204" pitchFamily="34" charset="0"/>
              </a:rPr>
              <a:t>Respondent Section cannot be started until Housing Section is completed</a:t>
            </a:r>
          </a:p>
        </p:txBody>
      </p:sp>
    </p:spTree>
    <p:extLst>
      <p:ext uri="{BB962C8B-B14F-4D97-AF65-F5344CB8AC3E}">
        <p14:creationId xmlns:p14="http://schemas.microsoft.com/office/powerpoint/2010/main" val="34997252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870359"/>
            <a:ext cx="11984181" cy="3048001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VERIFICATION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OF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SELF-ENUMERATED HOUSEHOLDS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44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A42BD3-E574-642D-5729-3FB535CE3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480" y="12608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5395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E2898B5-E1B9-CAD9-4B3B-D4A019F257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3334" r="11481" b="5930"/>
          <a:stretch/>
        </p:blipFill>
        <p:spPr>
          <a:xfrm>
            <a:off x="7642623" y="-1"/>
            <a:ext cx="4549377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45</a:t>
            </a:fld>
            <a:endParaRPr lang="en-US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652D897-2C42-74E9-8ADD-0F6BFD1D42EE}"/>
              </a:ext>
            </a:extLst>
          </p:cNvPr>
          <p:cNvSpPr/>
          <p:nvPr/>
        </p:nvSpPr>
        <p:spPr>
          <a:xfrm>
            <a:off x="2004568" y="2118110"/>
            <a:ext cx="5326308" cy="98921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Ask UTN Code Assigned to Family in Self Enumeration Portal 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40297FB-BDF2-7697-CA82-2C6A503A1D8D}"/>
              </a:ext>
            </a:extLst>
          </p:cNvPr>
          <p:cNvSpPr/>
          <p:nvPr/>
        </p:nvSpPr>
        <p:spPr>
          <a:xfrm>
            <a:off x="2004568" y="3402209"/>
            <a:ext cx="5326308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Ask Total No. of Men in Family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275475" y="1146096"/>
            <a:ext cx="43614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Self-Enumeration Verification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7" name="Oval 46">
            <a:extLst>
              <a:ext uri="{FF2B5EF4-FFF2-40B4-BE49-F238E27FC236}">
                <a16:creationId xmlns:a16="http://schemas.microsoft.com/office/drawing/2014/main" id="{D5DE0DED-C5C0-2888-430E-27414A63E5E8}"/>
              </a:ext>
            </a:extLst>
          </p:cNvPr>
          <p:cNvSpPr/>
          <p:nvPr/>
        </p:nvSpPr>
        <p:spPr>
          <a:xfrm>
            <a:off x="1309337" y="3518556"/>
            <a:ext cx="300223" cy="451307"/>
          </a:xfrm>
          <a:prstGeom prst="ellipse">
            <a:avLst/>
          </a:prstGeom>
          <a:solidFill>
            <a:srgbClr val="08761D"/>
          </a:solidFill>
          <a:ln>
            <a:solidFill>
              <a:srgbClr val="08761D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1CE5B30-B5F7-4E1F-9AF9-79CDF541BF14}"/>
              </a:ext>
            </a:extLst>
          </p:cNvPr>
          <p:cNvSpPr/>
          <p:nvPr/>
        </p:nvSpPr>
        <p:spPr>
          <a:xfrm>
            <a:off x="1309631" y="2234457"/>
            <a:ext cx="300223" cy="451307"/>
          </a:xfrm>
          <a:prstGeom prst="ellipse">
            <a:avLst/>
          </a:prstGeom>
          <a:solidFill>
            <a:srgbClr val="08761D"/>
          </a:solidFill>
          <a:ln>
            <a:solidFill>
              <a:srgbClr val="08761D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</a:rPr>
              <a:t>1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586A95C-F216-4F3F-8F8D-918CA5AB0AA4}"/>
              </a:ext>
            </a:extLst>
          </p:cNvPr>
          <p:cNvSpPr/>
          <p:nvPr/>
        </p:nvSpPr>
        <p:spPr>
          <a:xfrm>
            <a:off x="1309337" y="4497439"/>
            <a:ext cx="300223" cy="451307"/>
          </a:xfrm>
          <a:prstGeom prst="ellipse">
            <a:avLst/>
          </a:prstGeom>
          <a:solidFill>
            <a:srgbClr val="08761D"/>
          </a:solidFill>
          <a:ln>
            <a:solidFill>
              <a:srgbClr val="08761D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A802198-1FB3-5FA9-77AB-B48C669AF7F0}"/>
              </a:ext>
            </a:extLst>
          </p:cNvPr>
          <p:cNvSpPr/>
          <p:nvPr/>
        </p:nvSpPr>
        <p:spPr>
          <a:xfrm>
            <a:off x="9465381" y="114609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2836B5F-D036-43FF-2877-353B0A7A3450}"/>
              </a:ext>
            </a:extLst>
          </p:cNvPr>
          <p:cNvSpPr/>
          <p:nvPr/>
        </p:nvSpPr>
        <p:spPr>
          <a:xfrm>
            <a:off x="9465380" y="2161412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F78BC50-E26B-2BF8-1546-FF8CD1E133E5}"/>
              </a:ext>
            </a:extLst>
          </p:cNvPr>
          <p:cNvSpPr/>
          <p:nvPr/>
        </p:nvSpPr>
        <p:spPr>
          <a:xfrm>
            <a:off x="9465379" y="314410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16C0AA9-DA4F-2630-D143-5FC450838A76}"/>
              </a:ext>
            </a:extLst>
          </p:cNvPr>
          <p:cNvSpPr/>
          <p:nvPr/>
        </p:nvSpPr>
        <p:spPr>
          <a:xfrm>
            <a:off x="9465380" y="4086212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E97DB8A-5383-2B0E-54CB-4D9C87A8CE6A}"/>
              </a:ext>
            </a:extLst>
          </p:cNvPr>
          <p:cNvSpPr/>
          <p:nvPr/>
        </p:nvSpPr>
        <p:spPr>
          <a:xfrm>
            <a:off x="1309337" y="5476322"/>
            <a:ext cx="300223" cy="451307"/>
          </a:xfrm>
          <a:prstGeom prst="ellipse">
            <a:avLst/>
          </a:prstGeom>
          <a:solidFill>
            <a:srgbClr val="08761D"/>
          </a:solidFill>
          <a:ln>
            <a:solidFill>
              <a:srgbClr val="08761D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2ED2C5CF-9734-319D-C3BF-5B4065FEE27A}"/>
              </a:ext>
            </a:extLst>
          </p:cNvPr>
          <p:cNvSpPr/>
          <p:nvPr/>
        </p:nvSpPr>
        <p:spPr>
          <a:xfrm>
            <a:off x="2004568" y="4381092"/>
            <a:ext cx="5326308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Ask Total No. of Women in Family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7DCB3B99-BA25-1D1E-DD74-031CEF049E7C}"/>
              </a:ext>
            </a:extLst>
          </p:cNvPr>
          <p:cNvSpPr/>
          <p:nvPr/>
        </p:nvSpPr>
        <p:spPr>
          <a:xfrm>
            <a:off x="2004568" y="5359975"/>
            <a:ext cx="5326308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Ask No. of Transgenders in Family</a:t>
            </a:r>
          </a:p>
        </p:txBody>
      </p:sp>
    </p:spTree>
    <p:extLst>
      <p:ext uri="{BB962C8B-B14F-4D97-AF65-F5344CB8AC3E}">
        <p14:creationId xmlns:p14="http://schemas.microsoft.com/office/powerpoint/2010/main" val="349395850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POPULATION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SECTION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46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36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F67BCF-D769-51A5-4834-89CF690CF0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-1"/>
            <a:ext cx="4528839" cy="6816435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47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Basic Info Population - 1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D45FE9-958C-44AA-34D8-292B0953E50F}"/>
              </a:ext>
            </a:extLst>
          </p:cNvPr>
          <p:cNvCxnSpPr>
            <a:cxnSpLocks/>
          </p:cNvCxnSpPr>
          <p:nvPr/>
        </p:nvCxnSpPr>
        <p:spPr>
          <a:xfrm flipH="1">
            <a:off x="7204463" y="2724298"/>
            <a:ext cx="595646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</p:spTree>
    <p:extLst>
      <p:ext uri="{BB962C8B-B14F-4D97-AF65-F5344CB8AC3E}">
        <p14:creationId xmlns:p14="http://schemas.microsoft.com/office/powerpoint/2010/main" val="18681595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6E571A-C53F-0D5B-6696-AF91464F92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0"/>
            <a:ext cx="4528839" cy="6816432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48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Basic Info Population - 2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6B7FAF7-2190-CD49-4F86-B6E99D1896E3}"/>
              </a:ext>
            </a:extLst>
          </p:cNvPr>
          <p:cNvCxnSpPr>
            <a:cxnSpLocks/>
          </p:cNvCxnSpPr>
          <p:nvPr/>
        </p:nvCxnSpPr>
        <p:spPr>
          <a:xfrm flipH="1">
            <a:off x="7204463" y="2724298"/>
            <a:ext cx="720337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6804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D4BB28-EE23-4A77-A511-028870A86A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3" y="0"/>
            <a:ext cx="4556457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49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Education - Population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A3B4B25-2B62-5B6C-927A-1802BEB8D21D}"/>
              </a:ext>
            </a:extLst>
          </p:cNvPr>
          <p:cNvCxnSpPr>
            <a:cxnSpLocks/>
          </p:cNvCxnSpPr>
          <p:nvPr/>
        </p:nvCxnSpPr>
        <p:spPr>
          <a:xfrm flipH="1">
            <a:off x="7204463" y="2724298"/>
            <a:ext cx="63721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451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3E48603-BDCD-932F-3384-6D230FADC9F2}"/>
              </a:ext>
            </a:extLst>
          </p:cNvPr>
          <p:cNvSpPr txBox="1"/>
          <p:nvPr/>
        </p:nvSpPr>
        <p:spPr>
          <a:xfrm>
            <a:off x="387927" y="1749524"/>
            <a:ext cx="111529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All data resides in secure system and data confidentiality is maintained.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SIM installed is controlled through VPN so connection to the internet is secure.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Data is end-to-end encrypted and firewalls have been installed at servers.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Data cannot be transferred to any location other than National Telecom Corporation Servers (Primary Data Center) and Disaster Recovery Site.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Offline Listing of structures, units, and households is available.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Offline Import in Enumeration app is available that is data can be transferred to Enumeration app from Listing app even when you are not online / connected.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Offline Geo-Tagging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Preloaded Imagery – available Offline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Offline Verification of Self-Enumerated Households can be easily done.</a:t>
            </a:r>
          </a:p>
          <a:p>
            <a:pPr marL="623888" indent="-623888">
              <a:buFont typeface="+mj-lt"/>
              <a:buAutoNum type="arabicPeriod"/>
            </a:pPr>
            <a:r>
              <a:rPr lang="en-US" sz="2400" dirty="0">
                <a:latin typeface="+mj-lt"/>
              </a:rPr>
              <a:t>Offline messages are stored in Chat Application, that will be synced when online.</a:t>
            </a:r>
            <a:endParaRPr lang="en-US" sz="2400" dirty="0">
              <a:effectLst/>
              <a:latin typeface="+mj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E44907-1512-6B52-DE06-FD40D8DF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7698400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DATA STREAM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Footer Placeholder 32">
            <a:extLst>
              <a:ext uri="{FF2B5EF4-FFF2-40B4-BE49-F238E27FC236}">
                <a16:creationId xmlns:a16="http://schemas.microsoft.com/office/drawing/2014/main" id="{5025C051-069C-684F-3434-B14F27402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83B505-1772-F9E8-9464-B9C7AE4A7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308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</a:t>
            </a:fld>
            <a:endParaRPr lang="en-US" sz="16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F8DC3BA-BDBD-F69B-E846-0D5A788642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7A2300-7657-1156-55EE-0F7A632490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350" y="195355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3927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D4D2F3E-C0B7-4D55-4E41-C0E91B3653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5" y="0"/>
            <a:ext cx="4556455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50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Economic Activity - Population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09F2A03A-14B8-10F8-E2D0-2185BFAE0E12}"/>
              </a:ext>
            </a:extLst>
          </p:cNvPr>
          <p:cNvCxnSpPr>
            <a:cxnSpLocks/>
          </p:cNvCxnSpPr>
          <p:nvPr/>
        </p:nvCxnSpPr>
        <p:spPr>
          <a:xfrm flipH="1">
            <a:off x="7204463" y="2724298"/>
            <a:ext cx="554082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5182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B44937-B24B-2183-1ECD-8D9BB3BD7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7"/>
          <a:stretch/>
        </p:blipFill>
        <p:spPr>
          <a:xfrm>
            <a:off x="7549339" y="0"/>
            <a:ext cx="4642661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51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Migration - Population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33DFC56-BD5A-3AA4-3B7A-4D3C772369D6}"/>
              </a:ext>
            </a:extLst>
          </p:cNvPr>
          <p:cNvCxnSpPr>
            <a:cxnSpLocks/>
          </p:cNvCxnSpPr>
          <p:nvPr/>
        </p:nvCxnSpPr>
        <p:spPr>
          <a:xfrm flipH="1">
            <a:off x="7204463" y="2724298"/>
            <a:ext cx="609501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18499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50D48A-0A6A-2454-ECDE-3F05C290B9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29427" y="0"/>
            <a:ext cx="4556455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52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Disability - Population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D45FE9-958C-44AA-34D8-292B0953E50F}"/>
              </a:ext>
            </a:extLst>
          </p:cNvPr>
          <p:cNvCxnSpPr>
            <a:cxnSpLocks/>
          </p:cNvCxnSpPr>
          <p:nvPr/>
        </p:nvCxnSpPr>
        <p:spPr>
          <a:xfrm flipH="1">
            <a:off x="7204463" y="2738153"/>
            <a:ext cx="609501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</p:spTree>
    <p:extLst>
      <p:ext uri="{BB962C8B-B14F-4D97-AF65-F5344CB8AC3E}">
        <p14:creationId xmlns:p14="http://schemas.microsoft.com/office/powerpoint/2010/main" val="41319785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HOUSING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SECTION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53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68257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2C98F4-E499-402F-CB78-25CDB5A71C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4" y="0"/>
            <a:ext cx="4556456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54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Housing - Section 1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D45FE9-958C-44AA-34D8-292B0953E50F}"/>
              </a:ext>
            </a:extLst>
          </p:cNvPr>
          <p:cNvCxnSpPr>
            <a:cxnSpLocks/>
          </p:cNvCxnSpPr>
          <p:nvPr/>
        </p:nvCxnSpPr>
        <p:spPr>
          <a:xfrm flipH="1">
            <a:off x="7204463" y="2738153"/>
            <a:ext cx="62335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</p:spTree>
    <p:extLst>
      <p:ext uri="{BB962C8B-B14F-4D97-AF65-F5344CB8AC3E}">
        <p14:creationId xmlns:p14="http://schemas.microsoft.com/office/powerpoint/2010/main" val="384018978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676B75-86C6-2476-D7A6-5AD3B4DDD9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4" y="0"/>
            <a:ext cx="4556456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55</a:t>
            </a:fld>
            <a:endParaRPr lang="en-US" sz="1600" dirty="0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70"/>
            <a:ext cx="4110478" cy="689452"/>
            <a:chOff x="1819267" y="4849092"/>
            <a:chExt cx="4110478" cy="689452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2"/>
              <a:ext cx="3503477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“Save/Update” Button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D45FE9-958C-44AA-34D8-292B0953E50F}"/>
              </a:ext>
            </a:extLst>
          </p:cNvPr>
          <p:cNvCxnSpPr>
            <a:cxnSpLocks/>
          </p:cNvCxnSpPr>
          <p:nvPr/>
        </p:nvCxnSpPr>
        <p:spPr>
          <a:xfrm flipH="1">
            <a:off x="7204463" y="2779717"/>
            <a:ext cx="609501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0CE5CD-45E0-F7CA-4A49-B8FEBCEAF54D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4228376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Housing - Section 2 </a:t>
            </a:r>
          </a:p>
        </p:txBody>
      </p:sp>
    </p:spTree>
    <p:extLst>
      <p:ext uri="{BB962C8B-B14F-4D97-AF65-F5344CB8AC3E}">
        <p14:creationId xmlns:p14="http://schemas.microsoft.com/office/powerpoint/2010/main" val="32764722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RESPONDENT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SECTION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56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682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1D03E9-367C-8653-5207-28AA07B3EE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0"/>
            <a:ext cx="4528839" cy="681643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57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Respondent Section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819267" y="3823969"/>
            <a:ext cx="4110478" cy="990599"/>
            <a:chOff x="1819267" y="4849091"/>
            <a:chExt cx="4110478" cy="990599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426268" y="4849091"/>
              <a:ext cx="3503477" cy="990599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“Save/Upload” Button</a:t>
              </a:r>
            </a:p>
            <a:p>
              <a:r>
                <a:rPr lang="en-US" dirty="0">
                  <a:latin typeface="Arial" panose="020B0604020202020204" pitchFamily="34" charset="0"/>
                </a:rPr>
                <a:t>To complete this Household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D45FE9-958C-44AA-34D8-292B0953E50F}"/>
              </a:ext>
            </a:extLst>
          </p:cNvPr>
          <p:cNvCxnSpPr>
            <a:cxnSpLocks/>
          </p:cNvCxnSpPr>
          <p:nvPr/>
        </p:nvCxnSpPr>
        <p:spPr>
          <a:xfrm flipH="1" flipV="1">
            <a:off x="7204463" y="2752007"/>
            <a:ext cx="609501" cy="377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F7D695-9EDE-8532-B8F1-5DEAC8B4DD70}"/>
              </a:ext>
            </a:extLst>
          </p:cNvPr>
          <p:cNvSpPr txBox="1"/>
          <p:nvPr/>
        </p:nvSpPr>
        <p:spPr>
          <a:xfrm>
            <a:off x="3546765" y="2524948"/>
            <a:ext cx="3657698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Enter all required fields.</a:t>
            </a:r>
          </a:p>
        </p:txBody>
      </p:sp>
    </p:spTree>
    <p:extLst>
      <p:ext uri="{BB962C8B-B14F-4D97-AF65-F5344CB8AC3E}">
        <p14:creationId xmlns:p14="http://schemas.microsoft.com/office/powerpoint/2010/main" val="381781923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COMPLETE 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HOUSEHOLD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58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544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386FFD-EAA5-EA9F-E46B-98E017E92A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4" y="0"/>
            <a:ext cx="4556456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59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Complete Household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BD7E0BE-5F54-28B1-B5D3-CDED2E42B555}"/>
              </a:ext>
            </a:extLst>
          </p:cNvPr>
          <p:cNvGrpSpPr/>
          <p:nvPr/>
        </p:nvGrpSpPr>
        <p:grpSpPr>
          <a:xfrm>
            <a:off x="1598148" y="3675756"/>
            <a:ext cx="4830362" cy="1159480"/>
            <a:chOff x="1764402" y="5687555"/>
            <a:chExt cx="4830362" cy="1159480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05F485-155A-05AF-DA42-96B72BFEA44E}"/>
                </a:ext>
              </a:extLst>
            </p:cNvPr>
            <p:cNvSpPr/>
            <p:nvPr/>
          </p:nvSpPr>
          <p:spPr>
            <a:xfrm>
              <a:off x="2371403" y="5687555"/>
              <a:ext cx="4223361" cy="1159480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“Complete Household” Button </a:t>
              </a:r>
            </a:p>
            <a:p>
              <a:r>
                <a:rPr lang="en-US" dirty="0">
                  <a:latin typeface="Arial" panose="020B0604020202020204" pitchFamily="34" charset="0"/>
                </a:rPr>
                <a:t>The Household will automatically be uploaded to server.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A716D51-B3FD-EAF0-8913-4056E0BB9362}"/>
                </a:ext>
              </a:extLst>
            </p:cNvPr>
            <p:cNvSpPr/>
            <p:nvPr/>
          </p:nvSpPr>
          <p:spPr>
            <a:xfrm>
              <a:off x="1764402" y="5801643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7B35379-12B8-F8F9-17F0-9E64B41B1968}"/>
              </a:ext>
            </a:extLst>
          </p:cNvPr>
          <p:cNvSpPr/>
          <p:nvPr/>
        </p:nvSpPr>
        <p:spPr>
          <a:xfrm>
            <a:off x="2260014" y="2837293"/>
            <a:ext cx="4168496" cy="68945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Enter Remarks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A616DBF-E38C-EAED-30BC-71256885FB35}"/>
              </a:ext>
            </a:extLst>
          </p:cNvPr>
          <p:cNvSpPr/>
          <p:nvPr/>
        </p:nvSpPr>
        <p:spPr>
          <a:xfrm>
            <a:off x="1653013" y="2951381"/>
            <a:ext cx="375891" cy="471039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DB5B34E-EBF2-2632-222E-1D6A949E4F6A}"/>
              </a:ext>
            </a:extLst>
          </p:cNvPr>
          <p:cNvSpPr/>
          <p:nvPr/>
        </p:nvSpPr>
        <p:spPr>
          <a:xfrm>
            <a:off x="8644446" y="3299499"/>
            <a:ext cx="300223" cy="32180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8D02D13-D102-B1B9-77EB-4D14AC4F6291}"/>
              </a:ext>
            </a:extLst>
          </p:cNvPr>
          <p:cNvSpPr/>
          <p:nvPr/>
        </p:nvSpPr>
        <p:spPr>
          <a:xfrm>
            <a:off x="8644446" y="4087291"/>
            <a:ext cx="300223" cy="321806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0076A8-5DEC-AEB6-2AFD-F968E8E34EB8}"/>
              </a:ext>
            </a:extLst>
          </p:cNvPr>
          <p:cNvSpPr txBox="1"/>
          <p:nvPr/>
        </p:nvSpPr>
        <p:spPr>
          <a:xfrm>
            <a:off x="1598148" y="5154585"/>
            <a:ext cx="4694968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NOTE:</a:t>
            </a: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Household is editable after Sync</a:t>
            </a:r>
          </a:p>
        </p:txBody>
      </p:sp>
    </p:spTree>
    <p:extLst>
      <p:ext uri="{BB962C8B-B14F-4D97-AF65-F5344CB8AC3E}">
        <p14:creationId xmlns:p14="http://schemas.microsoft.com/office/powerpoint/2010/main" val="4175987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CENSUS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HOUSE LISTING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6BE021-C812-4B3C-AB57-3A2E2C281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460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129963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SIDE MENU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60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9A9DE-31E7-919D-7314-51FF2D8AF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5" y="15379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846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61</a:t>
            </a:fld>
            <a:endParaRPr lang="en-US" sz="1600" dirty="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DD9BE19-9795-EABD-4746-F62EBC15AA02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Side Menu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B00876A-60D6-D2CF-BBD5-D39600CC5D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447C0EC-D917-B55F-572B-7C6FB8730EDF}"/>
              </a:ext>
            </a:extLst>
          </p:cNvPr>
          <p:cNvSpPr txBox="1"/>
          <p:nvPr/>
        </p:nvSpPr>
        <p:spPr>
          <a:xfrm>
            <a:off x="365363" y="1802862"/>
            <a:ext cx="4677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Open Side Menu to view additional features by clicking on three lines button.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31EF373-65F9-4D34-8874-DF55C6DCA774}"/>
              </a:ext>
            </a:extLst>
          </p:cNvPr>
          <p:cNvSpPr txBox="1"/>
          <p:nvPr/>
        </p:nvSpPr>
        <p:spPr>
          <a:xfrm>
            <a:off x="365363" y="2644873"/>
            <a:ext cx="467715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Profile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Language Change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Backup / Restore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Sync Summary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Today’s Issues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FAQs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Change Password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REN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EXIT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Logout</a:t>
            </a:r>
          </a:p>
          <a:p>
            <a:pPr marL="539750" indent="-539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" panose="020B0604020202020204" pitchFamily="34" charset="0"/>
              </a:rPr>
              <a:t>Version of Application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08A312-6809-6F4E-C1ED-C394934CB6CD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51A24F-9A01-1AA4-1F2B-37EA3F1AD5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b="10277"/>
          <a:stretch/>
        </p:blipFill>
        <p:spPr>
          <a:xfrm>
            <a:off x="8188036" y="1"/>
            <a:ext cx="4003964" cy="4114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16CA01E-EF83-FDDA-DEDF-E87655593F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85" b="5930"/>
          <a:stretch/>
        </p:blipFill>
        <p:spPr>
          <a:xfrm>
            <a:off x="8188036" y="4114801"/>
            <a:ext cx="4003965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0787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C74C20E-42C2-4F65-BCB9-6FC12F9998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496776" y="-1"/>
            <a:ext cx="4695224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62</a:t>
            </a:fld>
            <a:endParaRPr lang="en-US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652D897-2C42-74E9-8ADD-0F6BFD1D42EE}"/>
              </a:ext>
            </a:extLst>
          </p:cNvPr>
          <p:cNvSpPr/>
          <p:nvPr/>
        </p:nvSpPr>
        <p:spPr>
          <a:xfrm>
            <a:off x="1062461" y="3339963"/>
            <a:ext cx="5033539" cy="990600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Complete Information is available on Profile.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Profile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A737E1F-491A-1D8F-59D0-F6DA294EC8E7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4441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9C76A58-754A-4AFC-A390-BC7403663E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6" b="5728"/>
          <a:stretch/>
        </p:blipFill>
        <p:spPr>
          <a:xfrm>
            <a:off x="7496776" y="-1"/>
            <a:ext cx="4695224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63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Language Change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1819267" y="3604430"/>
            <a:ext cx="4271540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Select any Desired Language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0C373E-0C17-8B43-C706-C1E109709D20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24677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64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Backup / Restore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C912652-1B8A-42AD-8178-B6E1BCF3CA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496775" y="0"/>
            <a:ext cx="4695225" cy="681643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6DDD6B3D-5C1C-4E42-93C3-7FB07B5D9207}"/>
              </a:ext>
            </a:extLst>
          </p:cNvPr>
          <p:cNvGrpSpPr/>
          <p:nvPr/>
        </p:nvGrpSpPr>
        <p:grpSpPr>
          <a:xfrm>
            <a:off x="311175" y="3640455"/>
            <a:ext cx="5133661" cy="689452"/>
            <a:chOff x="1819267" y="4849092"/>
            <a:chExt cx="5748494" cy="689452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05B371D-8428-486F-A05D-9EBD6DC5B8E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Restore from Tablet’s Local Storage.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5989416-DE8A-4900-AB10-28FB7E1E62DA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BD1DBF44-21DB-4751-81E2-CDF7AC88557E}"/>
              </a:ext>
            </a:extLst>
          </p:cNvPr>
          <p:cNvSpPr txBox="1"/>
          <p:nvPr/>
        </p:nvSpPr>
        <p:spPr>
          <a:xfrm>
            <a:off x="311175" y="2145277"/>
            <a:ext cx="6602243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Application will automatically take Backup at intervals. However you may use this option anytime in case of need.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F7FA20A-C536-4BFA-958C-6D16A2EC1244}"/>
              </a:ext>
            </a:extLst>
          </p:cNvPr>
          <p:cNvGrpSpPr/>
          <p:nvPr/>
        </p:nvGrpSpPr>
        <p:grpSpPr>
          <a:xfrm>
            <a:off x="311175" y="4448219"/>
            <a:ext cx="5133661" cy="689452"/>
            <a:chOff x="1819267" y="4849092"/>
            <a:chExt cx="5748494" cy="689452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E21A7F56-A61F-4FCB-8237-4A798BD2204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Restore from Online Server Storage.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A82F532D-92B3-4FA1-90EB-5A474B660885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B7F876-FC50-4789-82F2-E20AA9598F67}"/>
              </a:ext>
            </a:extLst>
          </p:cNvPr>
          <p:cNvGrpSpPr/>
          <p:nvPr/>
        </p:nvGrpSpPr>
        <p:grpSpPr>
          <a:xfrm>
            <a:off x="311175" y="5280116"/>
            <a:ext cx="5133661" cy="689452"/>
            <a:chOff x="1819267" y="4849092"/>
            <a:chExt cx="5748494" cy="689452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90374BE4-4B33-46EB-B963-3CC3BB047D1B}"/>
                </a:ext>
              </a:extLst>
            </p:cNvPr>
            <p:cNvSpPr/>
            <p:nvPr/>
          </p:nvSpPr>
          <p:spPr>
            <a:xfrm>
              <a:off x="2426268" y="4849092"/>
              <a:ext cx="5141493" cy="689452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Take Backup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0DC6F4C8-DF96-4FC7-B608-C5439A5375E4}"/>
                </a:ext>
              </a:extLst>
            </p:cNvPr>
            <p:cNvSpPr/>
            <p:nvPr/>
          </p:nvSpPr>
          <p:spPr>
            <a:xfrm>
              <a:off x="1819267" y="4963180"/>
              <a:ext cx="375891" cy="471039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32" name="Oval 31">
            <a:extLst>
              <a:ext uri="{FF2B5EF4-FFF2-40B4-BE49-F238E27FC236}">
                <a16:creationId xmlns:a16="http://schemas.microsoft.com/office/drawing/2014/main" id="{4D8D1818-39DD-420A-83B6-D168E5FA5408}"/>
              </a:ext>
            </a:extLst>
          </p:cNvPr>
          <p:cNvSpPr/>
          <p:nvPr/>
        </p:nvSpPr>
        <p:spPr>
          <a:xfrm>
            <a:off x="8665134" y="2692357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63F5A36-CAAB-43CC-BEFB-95536AF02102}"/>
              </a:ext>
            </a:extLst>
          </p:cNvPr>
          <p:cNvSpPr/>
          <p:nvPr/>
        </p:nvSpPr>
        <p:spPr>
          <a:xfrm>
            <a:off x="8665134" y="3429000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2E2A01D-82CC-4D2E-A120-194DF6803061}"/>
              </a:ext>
            </a:extLst>
          </p:cNvPr>
          <p:cNvSpPr/>
          <p:nvPr/>
        </p:nvSpPr>
        <p:spPr>
          <a:xfrm>
            <a:off x="8665133" y="416943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F33A38-6AFF-4B01-7BC6-6F7D09347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0068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02CD65-3F06-B343-711D-543DB4B7A8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63161" y="0"/>
            <a:ext cx="4528839" cy="6816435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65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Sync Summary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EA03D9C-C555-4237-AF32-C52EE918CB31}"/>
              </a:ext>
            </a:extLst>
          </p:cNvPr>
          <p:cNvSpPr/>
          <p:nvPr/>
        </p:nvSpPr>
        <p:spPr>
          <a:xfrm>
            <a:off x="1062461" y="3944073"/>
            <a:ext cx="5033539" cy="64178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Upload any Individual Structure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1B49224-426C-4099-9A94-78A7597EC320}"/>
              </a:ext>
            </a:extLst>
          </p:cNvPr>
          <p:cNvSpPr/>
          <p:nvPr/>
        </p:nvSpPr>
        <p:spPr>
          <a:xfrm>
            <a:off x="1062461" y="4745668"/>
            <a:ext cx="5033539" cy="64178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Upload all Structures simultaneously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1062461" y="2401320"/>
            <a:ext cx="394217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View overall Summary Information of all Structures 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866E9D-278F-43CE-8184-C5B35E56A69F}"/>
              </a:ext>
            </a:extLst>
          </p:cNvPr>
          <p:cNvSpPr/>
          <p:nvPr/>
        </p:nvSpPr>
        <p:spPr>
          <a:xfrm>
            <a:off x="8138661" y="4134548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D810D4E8-3C06-4F0E-A56D-7C6150399C56}"/>
              </a:ext>
            </a:extLst>
          </p:cNvPr>
          <p:cNvSpPr/>
          <p:nvPr/>
        </p:nvSpPr>
        <p:spPr>
          <a:xfrm>
            <a:off x="8900661" y="5813300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2A9DA4C-69A4-4216-B2C7-4A718181A892}"/>
              </a:ext>
            </a:extLst>
          </p:cNvPr>
          <p:cNvSpPr/>
          <p:nvPr/>
        </p:nvSpPr>
        <p:spPr>
          <a:xfrm>
            <a:off x="650422" y="4840905"/>
            <a:ext cx="266456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A52D8E3-18A5-4BD5-9019-D7A9B984C6D5}"/>
              </a:ext>
            </a:extLst>
          </p:cNvPr>
          <p:cNvSpPr/>
          <p:nvPr/>
        </p:nvSpPr>
        <p:spPr>
          <a:xfrm>
            <a:off x="633539" y="400936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268432-515E-D0EC-6959-989B0DDC1A54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392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66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Today’s Issues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2158152" y="3396263"/>
            <a:ext cx="3942170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You need to submit this page on Daily Basis before the start of next day work.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0E339B-DBB8-8CCD-1DDE-23A8971793A3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E8F493-E811-0F9E-377B-951EA0EC66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5" y="0"/>
            <a:ext cx="4556455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1E2676B-F111-5CAA-37C4-38552FBAF9E5}"/>
              </a:ext>
            </a:extLst>
          </p:cNvPr>
          <p:cNvSpPr/>
          <p:nvPr/>
        </p:nvSpPr>
        <p:spPr>
          <a:xfrm>
            <a:off x="1798459" y="5053258"/>
            <a:ext cx="5033539" cy="641782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Save Button to save daily progress.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40FB7BE-FC23-1D16-5237-32FC54F91810}"/>
              </a:ext>
            </a:extLst>
          </p:cNvPr>
          <p:cNvSpPr/>
          <p:nvPr/>
        </p:nvSpPr>
        <p:spPr>
          <a:xfrm>
            <a:off x="8459023" y="5874327"/>
            <a:ext cx="352468" cy="37489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96DF2EC-3D6D-1C1F-D6DB-0C3583C9D175}"/>
              </a:ext>
            </a:extLst>
          </p:cNvPr>
          <p:cNvSpPr/>
          <p:nvPr/>
        </p:nvSpPr>
        <p:spPr>
          <a:xfrm>
            <a:off x="1369537" y="5118551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554864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B8020EA-C47B-4D5C-BC35-CBF80204A8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3855" y="0"/>
            <a:ext cx="4558145" cy="6860544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67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FAQs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547B51B-03BB-4AC8-9CDB-CDE6CBBE35AB}"/>
              </a:ext>
            </a:extLst>
          </p:cNvPr>
          <p:cNvSpPr txBox="1"/>
          <p:nvPr/>
        </p:nvSpPr>
        <p:spPr>
          <a:xfrm>
            <a:off x="2158152" y="3396263"/>
            <a:ext cx="394217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Question-wise details for FROM-I are available here.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0E339B-DBB8-8CCD-1DDE-23A8971793A3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2622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AB7E38A-EBF4-FE79-256E-332FB2DC7B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5930"/>
          <a:stretch/>
        </p:blipFill>
        <p:spPr>
          <a:xfrm>
            <a:off x="7889238" y="23889"/>
            <a:ext cx="4286250" cy="6858000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68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Change Password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id="{0A802198-1FB3-5FA9-77AB-B48C669AF7F0}"/>
              </a:ext>
            </a:extLst>
          </p:cNvPr>
          <p:cNvSpPr/>
          <p:nvPr/>
        </p:nvSpPr>
        <p:spPr>
          <a:xfrm>
            <a:off x="9240572" y="1628054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A2836B5F-D036-43FF-2877-353B0A7A3450}"/>
              </a:ext>
            </a:extLst>
          </p:cNvPr>
          <p:cNvSpPr/>
          <p:nvPr/>
        </p:nvSpPr>
        <p:spPr>
          <a:xfrm>
            <a:off x="9240572" y="2685633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F78BC50-E26B-2BF8-1546-FF8CD1E133E5}"/>
              </a:ext>
            </a:extLst>
          </p:cNvPr>
          <p:cNvSpPr/>
          <p:nvPr/>
        </p:nvSpPr>
        <p:spPr>
          <a:xfrm>
            <a:off x="8747494" y="369922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0DEE7B-1865-192E-89F0-FA11B077340D}"/>
              </a:ext>
            </a:extLst>
          </p:cNvPr>
          <p:cNvSpPr txBox="1"/>
          <p:nvPr/>
        </p:nvSpPr>
        <p:spPr>
          <a:xfrm>
            <a:off x="27710" y="5646849"/>
            <a:ext cx="7722270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Remember New Password for next Login in any Tablet Application.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6363C6-1FBE-4BA8-B534-CEC7129F0A29}"/>
              </a:ext>
            </a:extLst>
          </p:cNvPr>
          <p:cNvGrpSpPr/>
          <p:nvPr/>
        </p:nvGrpSpPr>
        <p:grpSpPr>
          <a:xfrm>
            <a:off x="877400" y="1930452"/>
            <a:ext cx="5728479" cy="3354184"/>
            <a:chOff x="1309629" y="2256631"/>
            <a:chExt cx="5728479" cy="335418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652D897-2C42-74E9-8ADD-0F6BFD1D42EE}"/>
                </a:ext>
              </a:extLst>
            </p:cNvPr>
            <p:cNvSpPr/>
            <p:nvPr/>
          </p:nvSpPr>
          <p:spPr>
            <a:xfrm>
              <a:off x="2004566" y="2256631"/>
              <a:ext cx="5033539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Old Password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940297FB-BDF2-7697-CA82-2C6A503A1D8D}"/>
                </a:ext>
              </a:extLst>
            </p:cNvPr>
            <p:cNvSpPr/>
            <p:nvPr/>
          </p:nvSpPr>
          <p:spPr>
            <a:xfrm>
              <a:off x="2004567" y="3213475"/>
              <a:ext cx="5033540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Enter New Password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0397ADC-FE3E-55CD-A0B5-45ADCFA86E5E}"/>
                </a:ext>
              </a:extLst>
            </p:cNvPr>
            <p:cNvSpPr/>
            <p:nvPr/>
          </p:nvSpPr>
          <p:spPr>
            <a:xfrm>
              <a:off x="2004567" y="4096702"/>
              <a:ext cx="5033541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Change Password Button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D5DE0DED-C5C0-2888-430E-27414A63E5E8}"/>
                </a:ext>
              </a:extLst>
            </p:cNvPr>
            <p:cNvSpPr/>
            <p:nvPr/>
          </p:nvSpPr>
          <p:spPr>
            <a:xfrm>
              <a:off x="1309630" y="3329822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61CE5B30-B5F7-4E1F-9AF9-79CDF541BF14}"/>
                </a:ext>
              </a:extLst>
            </p:cNvPr>
            <p:cNvSpPr/>
            <p:nvPr/>
          </p:nvSpPr>
          <p:spPr>
            <a:xfrm>
              <a:off x="1309630" y="2372978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586A95C-F216-4F3F-8F8D-918CA5AB0AA4}"/>
                </a:ext>
              </a:extLst>
            </p:cNvPr>
            <p:cNvSpPr/>
            <p:nvPr/>
          </p:nvSpPr>
          <p:spPr>
            <a:xfrm>
              <a:off x="1309630" y="4213049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10926B9-9433-4A5F-A387-9E93A50CE508}"/>
                </a:ext>
              </a:extLst>
            </p:cNvPr>
            <p:cNvSpPr/>
            <p:nvPr/>
          </p:nvSpPr>
          <p:spPr>
            <a:xfrm>
              <a:off x="2004566" y="4926812"/>
              <a:ext cx="5033541" cy="684003"/>
            </a:xfrm>
            <a:prstGeom prst="roundRect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>
                  <a:latin typeface="Arial" panose="020B0604020202020204" pitchFamily="34" charset="0"/>
                </a:rPr>
                <a:t>Click on Cancel Button to discard the change</a:t>
              </a: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B4E618E-901C-4DC1-853D-BC27F10E1740}"/>
                </a:ext>
              </a:extLst>
            </p:cNvPr>
            <p:cNvSpPr/>
            <p:nvPr/>
          </p:nvSpPr>
          <p:spPr>
            <a:xfrm>
              <a:off x="1309629" y="5043159"/>
              <a:ext cx="300223" cy="451307"/>
            </a:xfrm>
            <a:prstGeom prst="ellipse">
              <a:avLst/>
            </a:prstGeom>
            <a:solidFill>
              <a:srgbClr val="08761D"/>
            </a:solidFill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33" name="Oval 32">
            <a:extLst>
              <a:ext uri="{FF2B5EF4-FFF2-40B4-BE49-F238E27FC236}">
                <a16:creationId xmlns:a16="http://schemas.microsoft.com/office/drawing/2014/main" id="{77AA0316-9C93-4D23-B3C6-C24F800A24AE}"/>
              </a:ext>
            </a:extLst>
          </p:cNvPr>
          <p:cNvSpPr/>
          <p:nvPr/>
        </p:nvSpPr>
        <p:spPr>
          <a:xfrm>
            <a:off x="8747494" y="4475505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0B0FA3-274A-C999-B6BF-D806385ABDAB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5597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A9FFBD-837D-8292-D06F-9A0C82C928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635545" y="0"/>
            <a:ext cx="4556455" cy="6858000"/>
          </a:xfrm>
          <a:prstGeom prst="rect">
            <a:avLst/>
          </a:prstGeom>
        </p:spPr>
      </p:pic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69</a:t>
            </a:fld>
            <a:endParaRPr lang="en-US" sz="1600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REN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90DEE7B-1865-192E-89F0-FA11B077340D}"/>
              </a:ext>
            </a:extLst>
          </p:cNvPr>
          <p:cNvSpPr txBox="1"/>
          <p:nvPr/>
        </p:nvSpPr>
        <p:spPr>
          <a:xfrm>
            <a:off x="2529804" y="3201140"/>
            <a:ext cx="3837708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</a:rPr>
              <a:t>Household wise Summary Page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0B0FA3-274A-C999-B6BF-D806385ABDAB}"/>
              </a:ext>
            </a:extLst>
          </p:cNvPr>
          <p:cNvSpPr txBox="1">
            <a:spLocks/>
          </p:cNvSpPr>
          <p:nvPr/>
        </p:nvSpPr>
        <p:spPr>
          <a:xfrm>
            <a:off x="1819267" y="228616"/>
            <a:ext cx="5511609" cy="99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latin typeface="Arial Black" panose="020B0A04020102020204" pitchFamily="34" charset="0"/>
              </a:rPr>
              <a:t>ENUMERATION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3410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15E8422-E1D9-432D-81BE-CC7F300106F7}"/>
              </a:ext>
            </a:extLst>
          </p:cNvPr>
          <p:cNvSpPr txBox="1"/>
          <p:nvPr/>
        </p:nvSpPr>
        <p:spPr>
          <a:xfrm>
            <a:off x="3028048" y="1201961"/>
            <a:ext cx="6976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17D1AC-983F-47BD-84C6-CAD980DB3D9E}"/>
              </a:ext>
            </a:extLst>
          </p:cNvPr>
          <p:cNvSpPr txBox="1"/>
          <p:nvPr/>
        </p:nvSpPr>
        <p:spPr>
          <a:xfrm>
            <a:off x="6024432" y="1048072"/>
            <a:ext cx="7391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Login</a:t>
            </a:r>
          </a:p>
        </p:txBody>
      </p:sp>
      <p:sp>
        <p:nvSpPr>
          <p:cNvPr id="44" name="Slide Number Placeholder 3">
            <a:extLst>
              <a:ext uri="{FF2B5EF4-FFF2-40B4-BE49-F238E27FC236}">
                <a16:creationId xmlns:a16="http://schemas.microsoft.com/office/drawing/2014/main" id="{3928EF65-9556-4239-9AC6-F14535D25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58200" y="6553201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9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B18EE0C-1432-DEEB-3E8B-1C2C3126EED3}"/>
              </a:ext>
            </a:extLst>
          </p:cNvPr>
          <p:cNvSpPr txBox="1"/>
          <p:nvPr/>
        </p:nvSpPr>
        <p:spPr>
          <a:xfrm>
            <a:off x="8120063" y="973040"/>
            <a:ext cx="5235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Sync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91DF3A5-405B-7D4B-C60A-B0FC4A7B2A39}"/>
              </a:ext>
            </a:extLst>
          </p:cNvPr>
          <p:cNvSpPr txBox="1"/>
          <p:nvPr/>
        </p:nvSpPr>
        <p:spPr>
          <a:xfrm>
            <a:off x="4379074" y="2709832"/>
            <a:ext cx="878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Structure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372BD7E0-96FD-E63A-897C-9A86645C0266}"/>
              </a:ext>
            </a:extLst>
          </p:cNvPr>
          <p:cNvSpPr txBox="1"/>
          <p:nvPr/>
        </p:nvSpPr>
        <p:spPr>
          <a:xfrm>
            <a:off x="3307717" y="5329064"/>
            <a:ext cx="899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Economic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Unit</a:t>
            </a:r>
          </a:p>
        </p:txBody>
      </p:sp>
      <p:pic>
        <p:nvPicPr>
          <p:cNvPr id="114" name="Picture 113">
            <a:extLst>
              <a:ext uri="{FF2B5EF4-FFF2-40B4-BE49-F238E27FC236}">
                <a16:creationId xmlns:a16="http://schemas.microsoft.com/office/drawing/2014/main" id="{E5C74F18-D5C7-BF12-6DD1-108E7CF2C1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92" y="4430073"/>
            <a:ext cx="878383" cy="878383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2D207DAC-393B-6017-0DEF-5596069A06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054" y="940740"/>
            <a:ext cx="1328159" cy="1328159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A7CA0A8E-49F0-04F2-4D76-8CA71FCF0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862" y="909837"/>
            <a:ext cx="1234858" cy="1234858"/>
          </a:xfrm>
          <a:prstGeom prst="rect">
            <a:avLst/>
          </a:prstGeom>
        </p:spPr>
      </p:pic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ABAD746E-CBB1-CB1C-5AF3-291D7A97E42C}"/>
              </a:ext>
            </a:extLst>
          </p:cNvPr>
          <p:cNvCxnSpPr>
            <a:cxnSpLocks/>
            <a:stCxn id="297" idx="0"/>
            <a:endCxn id="250" idx="2"/>
          </p:cNvCxnSpPr>
          <p:nvPr/>
        </p:nvCxnSpPr>
        <p:spPr>
          <a:xfrm flipV="1">
            <a:off x="9134506" y="1892786"/>
            <a:ext cx="20889" cy="86232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50" name="Picture 249">
            <a:extLst>
              <a:ext uri="{FF2B5EF4-FFF2-40B4-BE49-F238E27FC236}">
                <a16:creationId xmlns:a16="http://schemas.microsoft.com/office/drawing/2014/main" id="{29F80589-F311-EEEC-E204-379F0675C5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01" y="973039"/>
            <a:ext cx="1394386" cy="919746"/>
          </a:xfrm>
          <a:prstGeom prst="rect">
            <a:avLst/>
          </a:prstGeom>
        </p:spPr>
      </p:pic>
      <p:pic>
        <p:nvPicPr>
          <p:cNvPr id="263" name="Picture 262">
            <a:extLst>
              <a:ext uri="{FF2B5EF4-FFF2-40B4-BE49-F238E27FC236}">
                <a16:creationId xmlns:a16="http://schemas.microsoft.com/office/drawing/2014/main" id="{FD9EABE6-09E9-19EB-E6A5-F6732007DF5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085" y="2755112"/>
            <a:ext cx="1095339" cy="1154081"/>
          </a:xfrm>
          <a:prstGeom prst="rect">
            <a:avLst/>
          </a:prstGeom>
        </p:spPr>
      </p:pic>
      <p:pic>
        <p:nvPicPr>
          <p:cNvPr id="266" name="Picture 265">
            <a:extLst>
              <a:ext uri="{FF2B5EF4-FFF2-40B4-BE49-F238E27FC236}">
                <a16:creationId xmlns:a16="http://schemas.microsoft.com/office/drawing/2014/main" id="{093D5015-1E0D-1094-C970-502E27BC6A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602" y="5864258"/>
            <a:ext cx="873123" cy="873123"/>
          </a:xfrm>
          <a:prstGeom prst="rect">
            <a:avLst/>
          </a:prstGeom>
        </p:spPr>
      </p:pic>
      <p:pic>
        <p:nvPicPr>
          <p:cNvPr id="284" name="Picture 283">
            <a:extLst>
              <a:ext uri="{FF2B5EF4-FFF2-40B4-BE49-F238E27FC236}">
                <a16:creationId xmlns:a16="http://schemas.microsoft.com/office/drawing/2014/main" id="{BD70A115-5DA4-4109-AE50-F54C7379DA90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62" y="5818022"/>
            <a:ext cx="878381" cy="878381"/>
          </a:xfrm>
          <a:prstGeom prst="rect">
            <a:avLst/>
          </a:prstGeom>
        </p:spPr>
      </p:pic>
      <p:pic>
        <p:nvPicPr>
          <p:cNvPr id="297" name="Picture 296">
            <a:extLst>
              <a:ext uri="{FF2B5EF4-FFF2-40B4-BE49-F238E27FC236}">
                <a16:creationId xmlns:a16="http://schemas.microsoft.com/office/drawing/2014/main" id="{66429CA7-7847-253C-576E-11179B746BB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637" y="2755111"/>
            <a:ext cx="1199737" cy="1154081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769E22C0-AA1B-8F91-65E8-BC401F3B12E2}"/>
              </a:ext>
            </a:extLst>
          </p:cNvPr>
          <p:cNvSpPr txBox="1"/>
          <p:nvPr/>
        </p:nvSpPr>
        <p:spPr>
          <a:xfrm>
            <a:off x="8829690" y="3852462"/>
            <a:ext cx="910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Complete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Block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6B15E1-FFD4-2DEF-D239-B0DD546D460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562" y="5891461"/>
            <a:ext cx="878383" cy="87838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F79F17E-302D-8FDC-5584-7941016ECEA1}"/>
              </a:ext>
            </a:extLst>
          </p:cNvPr>
          <p:cNvSpPr txBox="1"/>
          <p:nvPr/>
        </p:nvSpPr>
        <p:spPr>
          <a:xfrm rot="10800000" flipV="1">
            <a:off x="4615765" y="5698395"/>
            <a:ext cx="1098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Unit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EEFFD9-73E0-45C5-C204-D60C0F7BC02F}"/>
              </a:ext>
            </a:extLst>
          </p:cNvPr>
          <p:cNvSpPr txBox="1"/>
          <p:nvPr/>
        </p:nvSpPr>
        <p:spPr>
          <a:xfrm>
            <a:off x="4460288" y="4266488"/>
            <a:ext cx="7721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Geo Tag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ECC2DF2-8612-9315-5A2F-B263D105B1AE}"/>
              </a:ext>
            </a:extLst>
          </p:cNvPr>
          <p:cNvSpPr txBox="1"/>
          <p:nvPr/>
        </p:nvSpPr>
        <p:spPr>
          <a:xfrm>
            <a:off x="8508017" y="5473033"/>
            <a:ext cx="1200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Common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F68EC8D-6C56-1FEB-E155-9CC10EFFC06E}"/>
              </a:ext>
            </a:extLst>
          </p:cNvPr>
          <p:cNvCxnSpPr>
            <a:cxnSpLocks/>
            <a:stCxn id="263" idx="2"/>
            <a:endCxn id="114" idx="0"/>
          </p:cNvCxnSpPr>
          <p:nvPr/>
        </p:nvCxnSpPr>
        <p:spPr>
          <a:xfrm>
            <a:off x="5596755" y="3909193"/>
            <a:ext cx="6329" cy="52088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8" name="Picture 67">
            <a:extLst>
              <a:ext uri="{FF2B5EF4-FFF2-40B4-BE49-F238E27FC236}">
                <a16:creationId xmlns:a16="http://schemas.microsoft.com/office/drawing/2014/main" id="{28276F10-0E4F-F78A-3CA2-0527BB94F1C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472" y="2755110"/>
            <a:ext cx="1192138" cy="1154082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52769415-DE2B-16EC-5747-9AF8D6995FF7}"/>
              </a:ext>
            </a:extLst>
          </p:cNvPr>
          <p:cNvSpPr txBox="1"/>
          <p:nvPr/>
        </p:nvSpPr>
        <p:spPr>
          <a:xfrm>
            <a:off x="2058176" y="3867539"/>
            <a:ext cx="9892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Start Block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64886B4D-D37F-9323-97B0-25C6243F132D}"/>
              </a:ext>
            </a:extLst>
          </p:cNvPr>
          <p:cNvCxnSpPr>
            <a:cxnSpLocks/>
            <a:stCxn id="114" idx="2"/>
          </p:cNvCxnSpPr>
          <p:nvPr/>
        </p:nvCxnSpPr>
        <p:spPr>
          <a:xfrm>
            <a:off x="5603084" y="5308456"/>
            <a:ext cx="0" cy="58300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A143C347-1B8B-1B85-6FF3-F3FF74140F8F}"/>
              </a:ext>
            </a:extLst>
          </p:cNvPr>
          <p:cNvCxnSpPr>
            <a:cxnSpLocks/>
          </p:cNvCxnSpPr>
          <p:nvPr/>
        </p:nvCxnSpPr>
        <p:spPr>
          <a:xfrm flipV="1">
            <a:off x="6196530" y="3332152"/>
            <a:ext cx="2414070" cy="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64EE354B-9927-C51A-5AE6-1BA96F93E6A6}"/>
              </a:ext>
            </a:extLst>
          </p:cNvPr>
          <p:cNvCxnSpPr>
            <a:cxnSpLocks/>
            <a:endCxn id="263" idx="1"/>
          </p:cNvCxnSpPr>
          <p:nvPr/>
        </p:nvCxnSpPr>
        <p:spPr>
          <a:xfrm>
            <a:off x="3047420" y="3332152"/>
            <a:ext cx="2001664" cy="1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57DF16DE-6E19-ED5D-0FFC-AC774FDB63BA}"/>
              </a:ext>
            </a:extLst>
          </p:cNvPr>
          <p:cNvCxnSpPr>
            <a:cxnSpLocks/>
            <a:endCxn id="204" idx="3"/>
          </p:cNvCxnSpPr>
          <p:nvPr/>
        </p:nvCxnSpPr>
        <p:spPr>
          <a:xfrm flipH="1">
            <a:off x="3090720" y="1512368"/>
            <a:ext cx="2331274" cy="14898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59300876-1653-D594-C6A1-F7BD2EBED13E}"/>
              </a:ext>
            </a:extLst>
          </p:cNvPr>
          <p:cNvCxnSpPr>
            <a:cxnSpLocks/>
            <a:stCxn id="204" idx="2"/>
            <a:endCxn id="68" idx="0"/>
          </p:cNvCxnSpPr>
          <p:nvPr/>
        </p:nvCxnSpPr>
        <p:spPr>
          <a:xfrm>
            <a:off x="2473291" y="2144696"/>
            <a:ext cx="14250" cy="61041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1123896-7571-02EC-EE7A-E38D8F615D19}"/>
              </a:ext>
            </a:extLst>
          </p:cNvPr>
          <p:cNvSpPr/>
          <p:nvPr/>
        </p:nvSpPr>
        <p:spPr>
          <a:xfrm>
            <a:off x="1855862" y="110841"/>
            <a:ext cx="7717629" cy="67929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strike="noStrike" kern="1200" cap="none" spc="-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Listing App Flow Diagram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E151DD8-0B31-0212-44A8-6CD6D519C436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6035945" y="6330653"/>
            <a:ext cx="767525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785041F-5327-1FD9-EBA2-93198D37BE46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4364182" y="6330653"/>
            <a:ext cx="793380" cy="874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E150BA5F-6934-4D7A-9344-56D40A0F4F0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015235" cy="101598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6D768ACA-C993-4B4E-8004-6415B70D3CE7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46327" y="110841"/>
            <a:ext cx="1648445" cy="8957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19601C-BEA9-2D9F-7BDA-4329C4942386}"/>
              </a:ext>
            </a:extLst>
          </p:cNvPr>
          <p:cNvSpPr txBox="1"/>
          <p:nvPr/>
        </p:nvSpPr>
        <p:spPr>
          <a:xfrm>
            <a:off x="6852573" y="5490108"/>
            <a:ext cx="788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Housing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Unit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72433C-7B17-8381-5580-84BB2FC0098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94" y="5913041"/>
            <a:ext cx="878381" cy="87838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A3B565-AF15-0971-A011-C53AAC6CE5ED}"/>
              </a:ext>
            </a:extLst>
          </p:cNvPr>
          <p:cNvCxnSpPr>
            <a:cxnSpLocks/>
          </p:cNvCxnSpPr>
          <p:nvPr/>
        </p:nvCxnSpPr>
        <p:spPr>
          <a:xfrm>
            <a:off x="7727499" y="6330652"/>
            <a:ext cx="767525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53134FD2-07C7-AB30-C6EE-42281C77EE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41" y="5117570"/>
            <a:ext cx="521382" cy="5213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11BC306-1F90-8D9D-A9AA-918F6C175E65}"/>
              </a:ext>
            </a:extLst>
          </p:cNvPr>
          <p:cNvSpPr txBox="1"/>
          <p:nvPr/>
        </p:nvSpPr>
        <p:spPr>
          <a:xfrm>
            <a:off x="971067" y="4830222"/>
            <a:ext cx="1241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Economic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81926B5-22CF-EBF9-6D80-4763ACEC0ECB}"/>
              </a:ext>
            </a:extLst>
          </p:cNvPr>
          <p:cNvCxnSpPr>
            <a:cxnSpLocks/>
            <a:stCxn id="284" idx="1"/>
            <a:endCxn id="15" idx="3"/>
          </p:cNvCxnSpPr>
          <p:nvPr/>
        </p:nvCxnSpPr>
        <p:spPr>
          <a:xfrm flipH="1">
            <a:off x="2308627" y="6257213"/>
            <a:ext cx="1064235" cy="89365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4C6EFF0A-AC0D-99E5-2D4C-1BC237E4DA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245" y="6085887"/>
            <a:ext cx="521382" cy="52138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7B28051-F901-6269-1340-4338D0EAB9F2}"/>
              </a:ext>
            </a:extLst>
          </p:cNvPr>
          <p:cNvSpPr txBox="1"/>
          <p:nvPr/>
        </p:nvSpPr>
        <p:spPr>
          <a:xfrm>
            <a:off x="874165" y="5891461"/>
            <a:ext cx="1252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Collective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Household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92AFE9E-3925-DB61-F71D-302233149F92}"/>
              </a:ext>
            </a:extLst>
          </p:cNvPr>
          <p:cNvCxnSpPr>
            <a:cxnSpLocks/>
            <a:stCxn id="284" idx="1"/>
            <a:endCxn id="9" idx="3"/>
          </p:cNvCxnSpPr>
          <p:nvPr/>
        </p:nvCxnSpPr>
        <p:spPr>
          <a:xfrm flipH="1" flipV="1">
            <a:off x="2343823" y="5378261"/>
            <a:ext cx="1029039" cy="878952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49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91" grpId="0"/>
      <p:bldP spid="105" grpId="0"/>
      <p:bldP spid="112" grpId="0"/>
      <p:bldP spid="168" grpId="0"/>
      <p:bldP spid="38" grpId="0"/>
      <p:bldP spid="39" grpId="0"/>
      <p:bldP spid="40" grpId="0"/>
      <p:bldP spid="71" grpId="0"/>
      <p:bldP spid="4" grpId="0"/>
      <p:bldP spid="11" grpId="0"/>
      <p:bldP spid="1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898073"/>
            <a:ext cx="11984181" cy="21751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CENSUS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SELF ENUMERATION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70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220ED7-F56C-80B1-EC04-6528C8142C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350" y="195355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8705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9873B34-E007-1AF8-B24C-C7D5A467C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D705FA-F955-BE54-C175-EC7D747E1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DC4EB-CC50-185E-5245-F81574EC1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450" y="1155074"/>
            <a:ext cx="9371100" cy="454785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42DCEFB-7AE7-F00C-F8AB-DAD966AD027E}"/>
              </a:ext>
            </a:extLst>
          </p:cNvPr>
          <p:cNvSpPr txBox="1">
            <a:spLocks/>
          </p:cNvSpPr>
          <p:nvPr/>
        </p:nvSpPr>
        <p:spPr>
          <a:xfrm>
            <a:off x="1535691" y="162650"/>
            <a:ext cx="8825659" cy="120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800" dirty="0">
                <a:solidFill>
                  <a:schemeClr val="tx1"/>
                </a:solidFill>
                <a:latin typeface="Arial Black" panose="020B0A04020102020204" pitchFamily="34" charset="0"/>
              </a:rPr>
              <a:t>Self-Enumeration using Web Application</a:t>
            </a:r>
            <a:br>
              <a:rPr lang="en-US" sz="2800" dirty="0">
                <a:latin typeface="Arial Black" panose="020B0A04020102020204" pitchFamily="34" charset="0"/>
              </a:rPr>
            </a:b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EE95C87-47B6-3649-1DEE-94B08D1F1E92}"/>
              </a:ext>
            </a:extLst>
          </p:cNvPr>
          <p:cNvSpPr/>
          <p:nvPr/>
        </p:nvSpPr>
        <p:spPr>
          <a:xfrm>
            <a:off x="9426569" y="2614431"/>
            <a:ext cx="1223159" cy="4512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D04F06F-16E8-8875-CE65-DB82BC8933B8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10452164" y="2979166"/>
            <a:ext cx="707311" cy="56906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F6A23A8-F651-2AA4-5F8B-4503A5B1838F}"/>
              </a:ext>
            </a:extLst>
          </p:cNvPr>
          <p:cNvSpPr txBox="1"/>
          <p:nvPr/>
        </p:nvSpPr>
        <p:spPr>
          <a:xfrm>
            <a:off x="9972813" y="3548234"/>
            <a:ext cx="2373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For first time use one must create an account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DA1F5A-78A4-F6EE-BF1F-2E4517FAEB90}"/>
              </a:ext>
            </a:extLst>
          </p:cNvPr>
          <p:cNvSpPr txBox="1"/>
          <p:nvPr/>
        </p:nvSpPr>
        <p:spPr>
          <a:xfrm>
            <a:off x="-225676" y="2846602"/>
            <a:ext cx="2942369" cy="923330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 lvl="1" algn="l"/>
            <a:r>
              <a:rPr lang="en-US" b="1" dirty="0">
                <a:solidFill>
                  <a:srgbClr val="C00000"/>
                </a:solidFill>
              </a:rPr>
              <a:t>Language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Change option for users Urdu/English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FEE1D41-D79E-D972-E15A-6D81E4225189}"/>
              </a:ext>
            </a:extLst>
          </p:cNvPr>
          <p:cNvSpPr/>
          <p:nvPr/>
        </p:nvSpPr>
        <p:spPr>
          <a:xfrm>
            <a:off x="2389130" y="2535458"/>
            <a:ext cx="856638" cy="4512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3FEC2DD-512C-5F33-FE1C-88F4E0C1D244}"/>
              </a:ext>
            </a:extLst>
          </p:cNvPr>
          <p:cNvCxnSpPr>
            <a:cxnSpLocks/>
          </p:cNvCxnSpPr>
          <p:nvPr/>
        </p:nvCxnSpPr>
        <p:spPr>
          <a:xfrm flipH="1">
            <a:off x="1958197" y="2965914"/>
            <a:ext cx="664915" cy="25837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73521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50B428AD-0945-224A-4821-37919E6BA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296"/>
            <a:ext cx="11476383" cy="586405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B9981A-1179-D9B5-B710-77302B7AF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23E706-9E85-B7F4-25F8-4F089296C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72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1AB888-97AB-C12D-0505-483BD34CBBBE}"/>
              </a:ext>
            </a:extLst>
          </p:cNvPr>
          <p:cNvSpPr txBox="1"/>
          <p:nvPr/>
        </p:nvSpPr>
        <p:spPr>
          <a:xfrm>
            <a:off x="10401060" y="5081201"/>
            <a:ext cx="20204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Enter all information and click on “Sign Up” button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70FAE8A-BFEE-7A83-BF3D-4B6BEFA2B1B6}"/>
              </a:ext>
            </a:extLst>
          </p:cNvPr>
          <p:cNvSpPr/>
          <p:nvPr/>
        </p:nvSpPr>
        <p:spPr>
          <a:xfrm>
            <a:off x="8252580" y="5303978"/>
            <a:ext cx="1110343" cy="40376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2A6101B-4BB8-C96A-CACC-7DEFA809450A}"/>
              </a:ext>
            </a:extLst>
          </p:cNvPr>
          <p:cNvCxnSpPr>
            <a:cxnSpLocks/>
            <a:stCxn id="9" idx="6"/>
            <a:endCxn id="8" idx="1"/>
          </p:cNvCxnSpPr>
          <p:nvPr/>
        </p:nvCxnSpPr>
        <p:spPr>
          <a:xfrm>
            <a:off x="9362923" y="5505859"/>
            <a:ext cx="1038137" cy="1755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91022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6715976-8882-225D-9E0F-9589E4EEC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097B15-7B47-BE18-4150-DB4948663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9C2431-93AD-A1B2-C64E-A27E6D63BA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33" y="33090"/>
            <a:ext cx="11698333" cy="62641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4098A1-6B77-EF48-67AA-946764789D29}"/>
              </a:ext>
            </a:extLst>
          </p:cNvPr>
          <p:cNvSpPr txBox="1"/>
          <p:nvPr/>
        </p:nvSpPr>
        <p:spPr>
          <a:xfrm>
            <a:off x="6417942" y="4929449"/>
            <a:ext cx="26332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Enter verification code sent to your phone number for first time registration and click “Continue” button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4F17086-C4FA-FAE6-F2A0-A5F656E177D6}"/>
              </a:ext>
            </a:extLst>
          </p:cNvPr>
          <p:cNvSpPr/>
          <p:nvPr/>
        </p:nvSpPr>
        <p:spPr>
          <a:xfrm>
            <a:off x="9384475" y="4547463"/>
            <a:ext cx="1031966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E4537A5-91C7-85A7-C851-2EDECD3789A3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8865704" y="4738456"/>
            <a:ext cx="518771" cy="46964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88521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BEECF1-FE98-ACDE-5C5E-3314ECFE9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41A3D4-5E94-A216-5478-7583986C1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74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0221D9-3197-E760-9039-1303DF6A5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6" y="106472"/>
            <a:ext cx="12107965" cy="53728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4EC632-521D-66A8-DB0C-99250D9E1E16}"/>
              </a:ext>
            </a:extLst>
          </p:cNvPr>
          <p:cNvSpPr txBox="1"/>
          <p:nvPr/>
        </p:nvSpPr>
        <p:spPr>
          <a:xfrm>
            <a:off x="6415951" y="1266810"/>
            <a:ext cx="261180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Anyone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log in with their </a:t>
            </a:r>
          </a:p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registered account information.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AD06253-780D-8373-323F-23BFE6E2278B}"/>
              </a:ext>
            </a:extLst>
          </p:cNvPr>
          <p:cNvSpPr/>
          <p:nvPr/>
        </p:nvSpPr>
        <p:spPr>
          <a:xfrm>
            <a:off x="9027760" y="4492754"/>
            <a:ext cx="1031966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B3EB235-A42F-5613-C367-A7AF54F1E471}"/>
              </a:ext>
            </a:extLst>
          </p:cNvPr>
          <p:cNvCxnSpPr>
            <a:cxnSpLocks/>
            <a:stCxn id="8" idx="0"/>
          </p:cNvCxnSpPr>
          <p:nvPr/>
        </p:nvCxnSpPr>
        <p:spPr>
          <a:xfrm flipH="1" flipV="1">
            <a:off x="8508989" y="2213113"/>
            <a:ext cx="1034754" cy="22796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22627EE-5D9A-7A2E-25ED-E2778DD86218}"/>
              </a:ext>
            </a:extLst>
          </p:cNvPr>
          <p:cNvSpPr txBox="1"/>
          <p:nvPr/>
        </p:nvSpPr>
        <p:spPr>
          <a:xfrm>
            <a:off x="9280666" y="5466070"/>
            <a:ext cx="28382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If you don’t have account click “Sign Up” to register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557AA6C-414F-5E2D-2605-A9EFEB8F6AED}"/>
              </a:ext>
            </a:extLst>
          </p:cNvPr>
          <p:cNvSpPr/>
          <p:nvPr/>
        </p:nvSpPr>
        <p:spPr>
          <a:xfrm>
            <a:off x="10086230" y="4941167"/>
            <a:ext cx="689113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A5B9025-75E8-A069-CAB4-3288D9B6B390}"/>
              </a:ext>
            </a:extLst>
          </p:cNvPr>
          <p:cNvCxnSpPr>
            <a:cxnSpLocks/>
            <a:stCxn id="17" idx="5"/>
          </p:cNvCxnSpPr>
          <p:nvPr/>
        </p:nvCxnSpPr>
        <p:spPr>
          <a:xfrm>
            <a:off x="10674425" y="5267212"/>
            <a:ext cx="338132" cy="26924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851829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A9459A1-8BCB-79C6-5E97-A757E2D1A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739405-DDA0-299C-5560-8BDB9D47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D267FA-3CC5-416D-8A75-D876B0731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2" y="58945"/>
            <a:ext cx="12019722" cy="5446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6BC69B-1A38-C2C0-F7C7-35CC48F8F3E7}"/>
              </a:ext>
            </a:extLst>
          </p:cNvPr>
          <p:cNvSpPr txBox="1"/>
          <p:nvPr/>
        </p:nvSpPr>
        <p:spPr>
          <a:xfrm>
            <a:off x="8508989" y="5541938"/>
            <a:ext cx="30491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Click “Lets Start Now” to add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amily Information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DE224D6-E66D-A050-3B8A-A6FD8BFC6CBA}"/>
              </a:ext>
            </a:extLst>
          </p:cNvPr>
          <p:cNvSpPr/>
          <p:nvPr/>
        </p:nvSpPr>
        <p:spPr>
          <a:xfrm>
            <a:off x="6476284" y="4863044"/>
            <a:ext cx="1276238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C03D46B-CB25-A2F1-4BBA-AEA0A08C08B2}"/>
              </a:ext>
            </a:extLst>
          </p:cNvPr>
          <p:cNvCxnSpPr>
            <a:cxnSpLocks/>
          </p:cNvCxnSpPr>
          <p:nvPr/>
        </p:nvCxnSpPr>
        <p:spPr>
          <a:xfrm>
            <a:off x="7752521" y="5054037"/>
            <a:ext cx="901149" cy="6046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371494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9E15877-8A3D-3821-C7FD-F49554A96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A083A0-67AF-F0EC-BDA7-88288E05E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4D7245-5696-1A71-2F50-DBEAA4070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05" y="149887"/>
            <a:ext cx="3049154" cy="58300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7CF761-16A3-11FE-5C54-DBB594C39AC6}"/>
              </a:ext>
            </a:extLst>
          </p:cNvPr>
          <p:cNvSpPr txBox="1"/>
          <p:nvPr/>
        </p:nvSpPr>
        <p:spPr>
          <a:xfrm>
            <a:off x="3006918" y="395172"/>
            <a:ext cx="30491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can also enter information using side menu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A0AB0F8-E156-80F2-95D3-0A60D5DE6721}"/>
              </a:ext>
            </a:extLst>
          </p:cNvPr>
          <p:cNvCxnSpPr>
            <a:cxnSpLocks/>
          </p:cNvCxnSpPr>
          <p:nvPr/>
        </p:nvCxnSpPr>
        <p:spPr>
          <a:xfrm flipV="1">
            <a:off x="1776768" y="979714"/>
            <a:ext cx="1515074" cy="188758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CD0A5472-DFB6-D076-ADCC-263CA2390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034" y="1780303"/>
            <a:ext cx="8651966" cy="4401164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32A1817-2C2D-4A97-4BB4-92F1C46FF29F}"/>
              </a:ext>
            </a:extLst>
          </p:cNvPr>
          <p:cNvCxnSpPr>
            <a:cxnSpLocks/>
            <a:stCxn id="18" idx="6"/>
          </p:cNvCxnSpPr>
          <p:nvPr/>
        </p:nvCxnSpPr>
        <p:spPr>
          <a:xfrm>
            <a:off x="1398094" y="4456610"/>
            <a:ext cx="2141940" cy="1306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007D5A2-F4E3-62CB-12AD-EDB27380D09B}"/>
              </a:ext>
            </a:extLst>
          </p:cNvPr>
          <p:cNvSpPr txBox="1"/>
          <p:nvPr/>
        </p:nvSpPr>
        <p:spPr>
          <a:xfrm>
            <a:off x="6590048" y="214868"/>
            <a:ext cx="43611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You can Review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U</a:t>
            </a:r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pdate your account information any time by using “Account Information” page 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DD99AD0-AE32-43E2-CB20-C100ACE09F47}"/>
              </a:ext>
            </a:extLst>
          </p:cNvPr>
          <p:cNvCxnSpPr>
            <a:cxnSpLocks/>
          </p:cNvCxnSpPr>
          <p:nvPr/>
        </p:nvCxnSpPr>
        <p:spPr>
          <a:xfrm>
            <a:off x="8899303" y="1125135"/>
            <a:ext cx="0" cy="64210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A5DFC216-E92A-3952-7001-16A9F87CD156}"/>
              </a:ext>
            </a:extLst>
          </p:cNvPr>
          <p:cNvSpPr/>
          <p:nvPr/>
        </p:nvSpPr>
        <p:spPr>
          <a:xfrm>
            <a:off x="445462" y="4265617"/>
            <a:ext cx="952632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CA4EF2C-25EF-C883-9922-7FDE397A5B65}"/>
              </a:ext>
            </a:extLst>
          </p:cNvPr>
          <p:cNvSpPr/>
          <p:nvPr/>
        </p:nvSpPr>
        <p:spPr>
          <a:xfrm>
            <a:off x="4764973" y="5394959"/>
            <a:ext cx="851066" cy="36805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349677-41DC-1564-9C14-D3EBFD53F1D4}"/>
              </a:ext>
            </a:extLst>
          </p:cNvPr>
          <p:cNvSpPr txBox="1"/>
          <p:nvPr/>
        </p:nvSpPr>
        <p:spPr>
          <a:xfrm>
            <a:off x="6328400" y="5117321"/>
            <a:ext cx="35720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Enter new information and click “Update” to update your information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76DA885-167C-069D-D969-78793F54484B}"/>
              </a:ext>
            </a:extLst>
          </p:cNvPr>
          <p:cNvCxnSpPr>
            <a:cxnSpLocks/>
          </p:cNvCxnSpPr>
          <p:nvPr/>
        </p:nvCxnSpPr>
        <p:spPr>
          <a:xfrm>
            <a:off x="5616039" y="5598499"/>
            <a:ext cx="837012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3213481C-F2B8-6D95-B42B-9B4BE618194F}"/>
              </a:ext>
            </a:extLst>
          </p:cNvPr>
          <p:cNvSpPr/>
          <p:nvPr/>
        </p:nvSpPr>
        <p:spPr>
          <a:xfrm>
            <a:off x="406273" y="4780458"/>
            <a:ext cx="952632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D9639B8-B5D3-EC38-8DAD-4F2F8A77C1AC}"/>
              </a:ext>
            </a:extLst>
          </p:cNvPr>
          <p:cNvCxnSpPr>
            <a:cxnSpLocks/>
          </p:cNvCxnSpPr>
          <p:nvPr/>
        </p:nvCxnSpPr>
        <p:spPr>
          <a:xfrm>
            <a:off x="842543" y="5162444"/>
            <a:ext cx="0" cy="60057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8647919-8514-3A75-E5F5-3ADFEADFE8F1}"/>
              </a:ext>
            </a:extLst>
          </p:cNvPr>
          <p:cNvSpPr txBox="1"/>
          <p:nvPr/>
        </p:nvSpPr>
        <p:spPr>
          <a:xfrm>
            <a:off x="34913" y="5725426"/>
            <a:ext cx="27263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Click “Logout” anytime to logout 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88749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F95A24-2069-372B-AFB4-633021B5B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8787BB-CC43-D18C-9EAC-F4181F653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1D2DA1-1B94-9721-21EF-92DB04BB4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96" y="190589"/>
            <a:ext cx="11940208" cy="49380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BE5647-2F85-544C-C856-A84776424A5E}"/>
              </a:ext>
            </a:extLst>
          </p:cNvPr>
          <p:cNvSpPr txBox="1"/>
          <p:nvPr/>
        </p:nvSpPr>
        <p:spPr>
          <a:xfrm>
            <a:off x="8943136" y="5109577"/>
            <a:ext cx="304915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Enter required information and click “Save Member” to add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entered information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BBA65E-4F11-9903-3F6B-951CAACA6BF3}"/>
              </a:ext>
            </a:extLst>
          </p:cNvPr>
          <p:cNvSpPr/>
          <p:nvPr/>
        </p:nvSpPr>
        <p:spPr>
          <a:xfrm>
            <a:off x="10086573" y="2808957"/>
            <a:ext cx="1276238" cy="3819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D0FCC5A-CD6F-5E5F-1642-853CCBFBF821}"/>
              </a:ext>
            </a:extLst>
          </p:cNvPr>
          <p:cNvCxnSpPr>
            <a:cxnSpLocks/>
          </p:cNvCxnSpPr>
          <p:nvPr/>
        </p:nvCxnSpPr>
        <p:spPr>
          <a:xfrm>
            <a:off x="11107567" y="3190943"/>
            <a:ext cx="0" cy="197596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4143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AD1A1A7-E5B1-3A49-1040-0EEC1604B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EBBA76-8119-2635-4FE0-8C50B04C6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8843D0-D77B-6169-F1CB-BF0B2B8B3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849" y="237009"/>
            <a:ext cx="9573961" cy="4820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5BD6A9-BCDF-0EEA-F487-42810C1942B3}"/>
              </a:ext>
            </a:extLst>
          </p:cNvPr>
          <p:cNvSpPr txBox="1"/>
          <p:nvPr/>
        </p:nvSpPr>
        <p:spPr>
          <a:xfrm>
            <a:off x="2891374" y="5170383"/>
            <a:ext cx="38067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lick “ADD MEMBERS” to add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member of family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914B90E-7CC6-926A-BA1B-D220D783D7C0}"/>
              </a:ext>
            </a:extLst>
          </p:cNvPr>
          <p:cNvSpPr/>
          <p:nvPr/>
        </p:nvSpPr>
        <p:spPr>
          <a:xfrm>
            <a:off x="5671929" y="2875722"/>
            <a:ext cx="973201" cy="39565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AF00D87-5AF3-C295-3602-24D7A2F35354}"/>
              </a:ext>
            </a:extLst>
          </p:cNvPr>
          <p:cNvCxnSpPr>
            <a:cxnSpLocks/>
          </p:cNvCxnSpPr>
          <p:nvPr/>
        </p:nvCxnSpPr>
        <p:spPr>
          <a:xfrm>
            <a:off x="6064280" y="3271381"/>
            <a:ext cx="0" cy="193050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4EB1B65-38EB-CB32-202A-4E85CBB0F4CC}"/>
              </a:ext>
            </a:extLst>
          </p:cNvPr>
          <p:cNvSpPr txBox="1"/>
          <p:nvPr/>
        </p:nvSpPr>
        <p:spPr>
          <a:xfrm>
            <a:off x="7739526" y="5170383"/>
            <a:ext cx="37496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Click “Next” to move to next section </a:t>
            </a:r>
            <a:r>
              <a:rPr lang="en-US" b="1" dirty="0" err="1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b="1" dirty="0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-e providing basic information of family members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BB2A624-9106-4D04-766E-91D02C748C4C}"/>
              </a:ext>
            </a:extLst>
          </p:cNvPr>
          <p:cNvSpPr/>
          <p:nvPr/>
        </p:nvSpPr>
        <p:spPr>
          <a:xfrm>
            <a:off x="6698138" y="2955235"/>
            <a:ext cx="537549" cy="24988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657516A-31FA-383D-820A-AA68576BAF63}"/>
              </a:ext>
            </a:extLst>
          </p:cNvPr>
          <p:cNvCxnSpPr>
            <a:cxnSpLocks/>
          </p:cNvCxnSpPr>
          <p:nvPr/>
        </p:nvCxnSpPr>
        <p:spPr>
          <a:xfrm>
            <a:off x="7069775" y="3205121"/>
            <a:ext cx="1439214" cy="199676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77545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82CF93D-0E16-83BC-EEEF-5276808D1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FD8D58-0F56-7C8B-B357-7D3EE19F5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79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517A1E-6BD5-6F8B-BD66-0947EB0E68B6}"/>
              </a:ext>
            </a:extLst>
          </p:cNvPr>
          <p:cNvSpPr txBox="1"/>
          <p:nvPr/>
        </p:nvSpPr>
        <p:spPr>
          <a:xfrm>
            <a:off x="9886636" y="2551837"/>
            <a:ext cx="231804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all required information of selected member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9218692-0E94-7CCA-862C-3418E6084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71" y="129911"/>
            <a:ext cx="9659698" cy="51645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82742A-50EF-BA61-7585-46A553D96E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359" b="55972"/>
          <a:stretch/>
        </p:blipFill>
        <p:spPr>
          <a:xfrm>
            <a:off x="193071" y="5294488"/>
            <a:ext cx="9659698" cy="1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38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docshapegroup1">
            <a:extLst>
              <a:ext uri="{FF2B5EF4-FFF2-40B4-BE49-F238E27FC236}">
                <a16:creationId xmlns:a16="http://schemas.microsoft.com/office/drawing/2014/main" id="{BE25DC13-CFFC-00E0-4F94-A114D75C864B}"/>
              </a:ext>
            </a:extLst>
          </p:cNvPr>
          <p:cNvGrpSpPr>
            <a:grpSpLocks/>
          </p:cNvGrpSpPr>
          <p:nvPr/>
        </p:nvGrpSpPr>
        <p:grpSpPr bwMode="auto">
          <a:xfrm>
            <a:off x="96985" y="110840"/>
            <a:ext cx="1274615" cy="1209806"/>
            <a:chOff x="1887" y="20"/>
            <a:chExt cx="17010" cy="17234"/>
          </a:xfrm>
        </p:grpSpPr>
        <p:pic>
          <p:nvPicPr>
            <p:cNvPr id="10" name="docshape2">
              <a:extLst>
                <a:ext uri="{FF2B5EF4-FFF2-40B4-BE49-F238E27FC236}">
                  <a16:creationId xmlns:a16="http://schemas.microsoft.com/office/drawing/2014/main" id="{AAFA098F-BCB9-1790-FF0A-7FAFF0630B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7" y="5469"/>
              <a:ext cx="17010" cy="117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docshape3">
              <a:extLst>
                <a:ext uri="{FF2B5EF4-FFF2-40B4-BE49-F238E27FC236}">
                  <a16:creationId xmlns:a16="http://schemas.microsoft.com/office/drawing/2014/main" id="{101F4A53-0628-0290-0B6E-F2755E6EF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0" y="5908"/>
              <a:ext cx="16683" cy="3140"/>
            </a:xfrm>
            <a:custGeom>
              <a:avLst/>
              <a:gdLst>
                <a:gd name="T0" fmla="+- 0 3612 2050"/>
                <a:gd name="T1" fmla="*/ T0 w 16683"/>
                <a:gd name="T2" fmla="+- 0 8535 5908"/>
                <a:gd name="T3" fmla="*/ 8535 h 3140"/>
                <a:gd name="T4" fmla="+- 0 3248 2050"/>
                <a:gd name="T5" fmla="*/ T4 w 16683"/>
                <a:gd name="T6" fmla="+- 0 8127 5908"/>
                <a:gd name="T7" fmla="*/ 8127 h 3140"/>
                <a:gd name="T8" fmla="+- 0 3378 2050"/>
                <a:gd name="T9" fmla="*/ T8 w 16683"/>
                <a:gd name="T10" fmla="+- 0 7596 5908"/>
                <a:gd name="T11" fmla="*/ 7596 h 3140"/>
                <a:gd name="T12" fmla="+- 0 2878 2050"/>
                <a:gd name="T13" fmla="*/ T12 w 16683"/>
                <a:gd name="T14" fmla="+- 0 7816 5908"/>
                <a:gd name="T15" fmla="*/ 7816 h 3140"/>
                <a:gd name="T16" fmla="+- 0 2413 2050"/>
                <a:gd name="T17" fmla="*/ T16 w 16683"/>
                <a:gd name="T18" fmla="+- 0 7528 5908"/>
                <a:gd name="T19" fmla="*/ 7528 h 3140"/>
                <a:gd name="T20" fmla="+- 0 2467 2050"/>
                <a:gd name="T21" fmla="*/ T20 w 16683"/>
                <a:gd name="T22" fmla="+- 0 8072 5908"/>
                <a:gd name="T23" fmla="*/ 8072 h 3140"/>
                <a:gd name="T24" fmla="+- 0 2050 2050"/>
                <a:gd name="T25" fmla="*/ T24 w 16683"/>
                <a:gd name="T26" fmla="+- 0 8425 5908"/>
                <a:gd name="T27" fmla="*/ 8425 h 3140"/>
                <a:gd name="T28" fmla="+- 0 2584 2050"/>
                <a:gd name="T29" fmla="*/ T28 w 16683"/>
                <a:gd name="T30" fmla="+- 0 8541 5908"/>
                <a:gd name="T31" fmla="*/ 8541 h 3140"/>
                <a:gd name="T32" fmla="+- 0 2791 2050"/>
                <a:gd name="T33" fmla="*/ T32 w 16683"/>
                <a:gd name="T34" fmla="+- 0 9047 5908"/>
                <a:gd name="T35" fmla="*/ 9047 h 3140"/>
                <a:gd name="T36" fmla="+- 0 3067 2050"/>
                <a:gd name="T37" fmla="*/ T36 w 16683"/>
                <a:gd name="T38" fmla="+- 0 8575 5908"/>
                <a:gd name="T39" fmla="*/ 8575 h 3140"/>
                <a:gd name="T40" fmla="+- 0 3612 2050"/>
                <a:gd name="T41" fmla="*/ T40 w 16683"/>
                <a:gd name="T42" fmla="+- 0 8535 5908"/>
                <a:gd name="T43" fmla="*/ 8535 h 3140"/>
                <a:gd name="T44" fmla="+- 0 14240 2050"/>
                <a:gd name="T45" fmla="*/ T44 w 16683"/>
                <a:gd name="T46" fmla="+- 0 7221 5908"/>
                <a:gd name="T47" fmla="*/ 7221 h 3140"/>
                <a:gd name="T48" fmla="+- 0 11916 2050"/>
                <a:gd name="T49" fmla="*/ T48 w 16683"/>
                <a:gd name="T50" fmla="+- 0 5908 5908"/>
                <a:gd name="T51" fmla="*/ 5908 h 3140"/>
                <a:gd name="T52" fmla="+- 0 10392 2050"/>
                <a:gd name="T53" fmla="*/ T52 w 16683"/>
                <a:gd name="T54" fmla="+- 0 6770 5908"/>
                <a:gd name="T55" fmla="*/ 6770 h 3140"/>
                <a:gd name="T56" fmla="+- 0 10391 2050"/>
                <a:gd name="T57" fmla="*/ T56 w 16683"/>
                <a:gd name="T58" fmla="+- 0 6770 5908"/>
                <a:gd name="T59" fmla="*/ 6770 h 3140"/>
                <a:gd name="T60" fmla="+- 0 8866 2050"/>
                <a:gd name="T61" fmla="*/ T60 w 16683"/>
                <a:gd name="T62" fmla="+- 0 5908 5908"/>
                <a:gd name="T63" fmla="*/ 5908 h 3140"/>
                <a:gd name="T64" fmla="+- 0 6543 2050"/>
                <a:gd name="T65" fmla="*/ T64 w 16683"/>
                <a:gd name="T66" fmla="+- 0 7221 5908"/>
                <a:gd name="T67" fmla="*/ 7221 h 3140"/>
                <a:gd name="T68" fmla="+- 0 8873 2050"/>
                <a:gd name="T69" fmla="*/ T68 w 16683"/>
                <a:gd name="T70" fmla="+- 0 6301 5908"/>
                <a:gd name="T71" fmla="*/ 6301 h 3140"/>
                <a:gd name="T72" fmla="+- 0 10252 2050"/>
                <a:gd name="T73" fmla="*/ T72 w 16683"/>
                <a:gd name="T74" fmla="+- 0 6849 5908"/>
                <a:gd name="T75" fmla="*/ 6849 h 3140"/>
                <a:gd name="T76" fmla="+- 0 9593 2050"/>
                <a:gd name="T77" fmla="*/ T76 w 16683"/>
                <a:gd name="T78" fmla="+- 0 7221 5908"/>
                <a:gd name="T79" fmla="*/ 7221 h 3140"/>
                <a:gd name="T80" fmla="+- 0 10394 2050"/>
                <a:gd name="T81" fmla="*/ T80 w 16683"/>
                <a:gd name="T82" fmla="+- 0 6905 5908"/>
                <a:gd name="T83" fmla="*/ 6905 h 3140"/>
                <a:gd name="T84" fmla="+- 0 11190 2050"/>
                <a:gd name="T85" fmla="*/ T84 w 16683"/>
                <a:gd name="T86" fmla="+- 0 7221 5908"/>
                <a:gd name="T87" fmla="*/ 7221 h 3140"/>
                <a:gd name="T88" fmla="+- 0 10533 2050"/>
                <a:gd name="T89" fmla="*/ T88 w 16683"/>
                <a:gd name="T90" fmla="+- 0 6850 5908"/>
                <a:gd name="T91" fmla="*/ 6850 h 3140"/>
                <a:gd name="T92" fmla="+- 0 11923 2050"/>
                <a:gd name="T93" fmla="*/ T92 w 16683"/>
                <a:gd name="T94" fmla="+- 0 6301 5908"/>
                <a:gd name="T95" fmla="*/ 6301 h 3140"/>
                <a:gd name="T96" fmla="+- 0 14240 2050"/>
                <a:gd name="T97" fmla="*/ T96 w 16683"/>
                <a:gd name="T98" fmla="+- 0 7221 5908"/>
                <a:gd name="T99" fmla="*/ 7221 h 3140"/>
                <a:gd name="T100" fmla="+- 0 18733 2050"/>
                <a:gd name="T101" fmla="*/ T100 w 16683"/>
                <a:gd name="T102" fmla="+- 0 8535 5908"/>
                <a:gd name="T103" fmla="*/ 8535 h 3140"/>
                <a:gd name="T104" fmla="+- 0 18369 2050"/>
                <a:gd name="T105" fmla="*/ T104 w 16683"/>
                <a:gd name="T106" fmla="+- 0 8127 5908"/>
                <a:gd name="T107" fmla="*/ 8127 h 3140"/>
                <a:gd name="T108" fmla="+- 0 18499 2050"/>
                <a:gd name="T109" fmla="*/ T108 w 16683"/>
                <a:gd name="T110" fmla="+- 0 7596 5908"/>
                <a:gd name="T111" fmla="*/ 7596 h 3140"/>
                <a:gd name="T112" fmla="+- 0 17999 2050"/>
                <a:gd name="T113" fmla="*/ T112 w 16683"/>
                <a:gd name="T114" fmla="+- 0 7816 5908"/>
                <a:gd name="T115" fmla="*/ 7816 h 3140"/>
                <a:gd name="T116" fmla="+- 0 17534 2050"/>
                <a:gd name="T117" fmla="*/ T116 w 16683"/>
                <a:gd name="T118" fmla="+- 0 7528 5908"/>
                <a:gd name="T119" fmla="*/ 7528 h 3140"/>
                <a:gd name="T120" fmla="+- 0 17589 2050"/>
                <a:gd name="T121" fmla="*/ T120 w 16683"/>
                <a:gd name="T122" fmla="+- 0 8072 5908"/>
                <a:gd name="T123" fmla="*/ 8072 h 3140"/>
                <a:gd name="T124" fmla="+- 0 17171 2050"/>
                <a:gd name="T125" fmla="*/ T124 w 16683"/>
                <a:gd name="T126" fmla="+- 0 8425 5908"/>
                <a:gd name="T127" fmla="*/ 8425 h 3140"/>
                <a:gd name="T128" fmla="+- 0 17705 2050"/>
                <a:gd name="T129" fmla="*/ T128 w 16683"/>
                <a:gd name="T130" fmla="+- 0 8541 5908"/>
                <a:gd name="T131" fmla="*/ 8541 h 3140"/>
                <a:gd name="T132" fmla="+- 0 17912 2050"/>
                <a:gd name="T133" fmla="*/ T132 w 16683"/>
                <a:gd name="T134" fmla="+- 0 9047 5908"/>
                <a:gd name="T135" fmla="*/ 9047 h 3140"/>
                <a:gd name="T136" fmla="+- 0 18188 2050"/>
                <a:gd name="T137" fmla="*/ T136 w 16683"/>
                <a:gd name="T138" fmla="+- 0 8575 5908"/>
                <a:gd name="T139" fmla="*/ 8575 h 3140"/>
                <a:gd name="T140" fmla="+- 0 18733 2050"/>
                <a:gd name="T141" fmla="*/ T140 w 16683"/>
                <a:gd name="T142" fmla="+- 0 8535 5908"/>
                <a:gd name="T143" fmla="*/ 8535 h 314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</a:cxnLst>
              <a:rect l="0" t="0" r="r" b="b"/>
              <a:pathLst>
                <a:path w="16683" h="3140">
                  <a:moveTo>
                    <a:pt x="1562" y="2627"/>
                  </a:moveTo>
                  <a:lnTo>
                    <a:pt x="1198" y="2219"/>
                  </a:lnTo>
                  <a:lnTo>
                    <a:pt x="1328" y="1688"/>
                  </a:lnTo>
                  <a:lnTo>
                    <a:pt x="828" y="1908"/>
                  </a:lnTo>
                  <a:lnTo>
                    <a:pt x="363" y="1620"/>
                  </a:lnTo>
                  <a:lnTo>
                    <a:pt x="417" y="2164"/>
                  </a:lnTo>
                  <a:lnTo>
                    <a:pt x="0" y="2517"/>
                  </a:lnTo>
                  <a:lnTo>
                    <a:pt x="534" y="2633"/>
                  </a:lnTo>
                  <a:lnTo>
                    <a:pt x="741" y="3139"/>
                  </a:lnTo>
                  <a:lnTo>
                    <a:pt x="1017" y="2667"/>
                  </a:lnTo>
                  <a:lnTo>
                    <a:pt x="1562" y="2627"/>
                  </a:lnTo>
                  <a:close/>
                  <a:moveTo>
                    <a:pt x="12190" y="1313"/>
                  </a:moveTo>
                  <a:lnTo>
                    <a:pt x="9866" y="0"/>
                  </a:lnTo>
                  <a:lnTo>
                    <a:pt x="8342" y="862"/>
                  </a:lnTo>
                  <a:lnTo>
                    <a:pt x="8341" y="862"/>
                  </a:lnTo>
                  <a:lnTo>
                    <a:pt x="6816" y="0"/>
                  </a:lnTo>
                  <a:lnTo>
                    <a:pt x="4493" y="1313"/>
                  </a:lnTo>
                  <a:lnTo>
                    <a:pt x="6823" y="393"/>
                  </a:lnTo>
                  <a:lnTo>
                    <a:pt x="8202" y="941"/>
                  </a:lnTo>
                  <a:lnTo>
                    <a:pt x="7543" y="1313"/>
                  </a:lnTo>
                  <a:lnTo>
                    <a:pt x="8344" y="997"/>
                  </a:lnTo>
                  <a:lnTo>
                    <a:pt x="9140" y="1313"/>
                  </a:lnTo>
                  <a:lnTo>
                    <a:pt x="8483" y="942"/>
                  </a:lnTo>
                  <a:lnTo>
                    <a:pt x="9873" y="393"/>
                  </a:lnTo>
                  <a:lnTo>
                    <a:pt x="12190" y="1313"/>
                  </a:lnTo>
                  <a:close/>
                  <a:moveTo>
                    <a:pt x="16683" y="2627"/>
                  </a:moveTo>
                  <a:lnTo>
                    <a:pt x="16319" y="2219"/>
                  </a:lnTo>
                  <a:lnTo>
                    <a:pt x="16449" y="1688"/>
                  </a:lnTo>
                  <a:lnTo>
                    <a:pt x="15949" y="1908"/>
                  </a:lnTo>
                  <a:lnTo>
                    <a:pt x="15484" y="1620"/>
                  </a:lnTo>
                  <a:lnTo>
                    <a:pt x="15539" y="2164"/>
                  </a:lnTo>
                  <a:lnTo>
                    <a:pt x="15121" y="2517"/>
                  </a:lnTo>
                  <a:lnTo>
                    <a:pt x="15655" y="2633"/>
                  </a:lnTo>
                  <a:lnTo>
                    <a:pt x="15862" y="3139"/>
                  </a:lnTo>
                  <a:lnTo>
                    <a:pt x="16138" y="2667"/>
                  </a:lnTo>
                  <a:lnTo>
                    <a:pt x="16683" y="2627"/>
                  </a:lnTo>
                  <a:close/>
                </a:path>
              </a:pathLst>
            </a:custGeom>
            <a:solidFill>
              <a:srgbClr val="FBA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docshape4">
              <a:extLst>
                <a:ext uri="{FF2B5EF4-FFF2-40B4-BE49-F238E27FC236}">
                  <a16:creationId xmlns:a16="http://schemas.microsoft.com/office/drawing/2014/main" id="{5D0E9A27-8C8E-2C97-5BE2-59E5C4834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6" y="11197"/>
              <a:ext cx="1156" cy="1432"/>
            </a:xfrm>
            <a:custGeom>
              <a:avLst/>
              <a:gdLst>
                <a:gd name="T0" fmla="+- 0 3581 2737"/>
                <a:gd name="T1" fmla="*/ T0 w 1156"/>
                <a:gd name="T2" fmla="+- 0 11721 11198"/>
                <a:gd name="T3" fmla="*/ 11721 h 1432"/>
                <a:gd name="T4" fmla="+- 0 3547 2737"/>
                <a:gd name="T5" fmla="*/ T4 w 1156"/>
                <a:gd name="T6" fmla="+- 0 11590 11198"/>
                <a:gd name="T7" fmla="*/ 11590 h 1432"/>
                <a:gd name="T8" fmla="+- 0 3515 2737"/>
                <a:gd name="T9" fmla="*/ T8 w 1156"/>
                <a:gd name="T10" fmla="+- 0 11513 11198"/>
                <a:gd name="T11" fmla="*/ 11513 h 1432"/>
                <a:gd name="T12" fmla="+- 0 3453 2737"/>
                <a:gd name="T13" fmla="*/ T12 w 1156"/>
                <a:gd name="T14" fmla="+- 0 11368 11198"/>
                <a:gd name="T15" fmla="*/ 11368 h 1432"/>
                <a:gd name="T16" fmla="+- 0 3398 2737"/>
                <a:gd name="T17" fmla="*/ T16 w 1156"/>
                <a:gd name="T18" fmla="+- 0 11235 11198"/>
                <a:gd name="T19" fmla="*/ 11235 h 1432"/>
                <a:gd name="T20" fmla="+- 0 3384 2737"/>
                <a:gd name="T21" fmla="*/ T20 w 1156"/>
                <a:gd name="T22" fmla="+- 0 11729 11198"/>
                <a:gd name="T23" fmla="*/ 11729 h 1432"/>
                <a:gd name="T24" fmla="+- 0 3165 2737"/>
                <a:gd name="T25" fmla="*/ T24 w 1156"/>
                <a:gd name="T26" fmla="+- 0 11850 11198"/>
                <a:gd name="T27" fmla="*/ 11850 h 1432"/>
                <a:gd name="T28" fmla="+- 0 3088 2737"/>
                <a:gd name="T29" fmla="*/ T28 w 1156"/>
                <a:gd name="T30" fmla="+- 0 11847 11198"/>
                <a:gd name="T31" fmla="*/ 11847 h 1432"/>
                <a:gd name="T32" fmla="+- 0 3021 2737"/>
                <a:gd name="T33" fmla="*/ T32 w 1156"/>
                <a:gd name="T34" fmla="+- 0 11754 11198"/>
                <a:gd name="T35" fmla="*/ 11754 h 1432"/>
                <a:gd name="T36" fmla="+- 0 3005 2737"/>
                <a:gd name="T37" fmla="*/ T36 w 1156"/>
                <a:gd name="T38" fmla="+- 0 11716 11198"/>
                <a:gd name="T39" fmla="*/ 11716 h 1432"/>
                <a:gd name="T40" fmla="+- 0 2988 2737"/>
                <a:gd name="T41" fmla="*/ T40 w 1156"/>
                <a:gd name="T42" fmla="+- 0 11679 11198"/>
                <a:gd name="T43" fmla="*/ 11679 h 1432"/>
                <a:gd name="T44" fmla="+- 0 3358 2737"/>
                <a:gd name="T45" fmla="*/ T44 w 1156"/>
                <a:gd name="T46" fmla="+- 0 11548 11198"/>
                <a:gd name="T47" fmla="*/ 11548 h 1432"/>
                <a:gd name="T48" fmla="+- 0 3373 2737"/>
                <a:gd name="T49" fmla="*/ T48 w 1156"/>
                <a:gd name="T50" fmla="+- 0 11584 11198"/>
                <a:gd name="T51" fmla="*/ 11584 h 1432"/>
                <a:gd name="T52" fmla="+- 0 3398 2737"/>
                <a:gd name="T53" fmla="*/ T52 w 1156"/>
                <a:gd name="T54" fmla="+- 0 11692 11198"/>
                <a:gd name="T55" fmla="*/ 11692 h 1432"/>
                <a:gd name="T56" fmla="+- 0 3391 2737"/>
                <a:gd name="T57" fmla="*/ T56 w 1156"/>
                <a:gd name="T58" fmla="+- 0 11218 11198"/>
                <a:gd name="T59" fmla="*/ 11218 h 1432"/>
                <a:gd name="T60" fmla="+- 0 3378 2737"/>
                <a:gd name="T61" fmla="*/ T60 w 1156"/>
                <a:gd name="T62" fmla="+- 0 11201 11198"/>
                <a:gd name="T63" fmla="*/ 11201 h 1432"/>
                <a:gd name="T64" fmla="+- 0 3362 2737"/>
                <a:gd name="T65" fmla="*/ T64 w 1156"/>
                <a:gd name="T66" fmla="+- 0 11198 11198"/>
                <a:gd name="T67" fmla="*/ 11198 h 1432"/>
                <a:gd name="T68" fmla="+- 0 2740 2737"/>
                <a:gd name="T69" fmla="*/ T68 w 1156"/>
                <a:gd name="T70" fmla="+- 0 11468 11198"/>
                <a:gd name="T71" fmla="*/ 11468 h 1432"/>
                <a:gd name="T72" fmla="+- 0 2737 2737"/>
                <a:gd name="T73" fmla="*/ T72 w 1156"/>
                <a:gd name="T74" fmla="+- 0 11487 11198"/>
                <a:gd name="T75" fmla="*/ 11487 h 1432"/>
                <a:gd name="T76" fmla="+- 0 2774 2737"/>
                <a:gd name="T77" fmla="*/ T76 w 1156"/>
                <a:gd name="T78" fmla="+- 0 11581 11198"/>
                <a:gd name="T79" fmla="*/ 11581 h 1432"/>
                <a:gd name="T80" fmla="+- 0 2843 2737"/>
                <a:gd name="T81" fmla="*/ T80 w 1156"/>
                <a:gd name="T82" fmla="+- 0 11743 11198"/>
                <a:gd name="T83" fmla="*/ 11743 h 1432"/>
                <a:gd name="T84" fmla="+- 0 2898 2737"/>
                <a:gd name="T85" fmla="*/ T84 w 1156"/>
                <a:gd name="T86" fmla="+- 0 11864 11198"/>
                <a:gd name="T87" fmla="*/ 11864 h 1432"/>
                <a:gd name="T88" fmla="+- 0 2939 2737"/>
                <a:gd name="T89" fmla="*/ T88 w 1156"/>
                <a:gd name="T90" fmla="+- 0 11936 11198"/>
                <a:gd name="T91" fmla="*/ 11936 h 1432"/>
                <a:gd name="T92" fmla="+- 0 3002 2737"/>
                <a:gd name="T93" fmla="*/ T92 w 1156"/>
                <a:gd name="T94" fmla="+- 0 12021 11198"/>
                <a:gd name="T95" fmla="*/ 12021 h 1432"/>
                <a:gd name="T96" fmla="+- 0 3078 2737"/>
                <a:gd name="T97" fmla="*/ T96 w 1156"/>
                <a:gd name="T98" fmla="+- 0 12089 11198"/>
                <a:gd name="T99" fmla="*/ 12089 h 1432"/>
                <a:gd name="T100" fmla="+- 0 3150 2737"/>
                <a:gd name="T101" fmla="*/ T100 w 1156"/>
                <a:gd name="T102" fmla="+- 0 12122 11198"/>
                <a:gd name="T103" fmla="*/ 12122 h 1432"/>
                <a:gd name="T104" fmla="+- 0 3206 2737"/>
                <a:gd name="T105" fmla="*/ T104 w 1156"/>
                <a:gd name="T106" fmla="+- 0 12129 11198"/>
                <a:gd name="T107" fmla="*/ 12129 h 1432"/>
                <a:gd name="T108" fmla="+- 0 3252 2737"/>
                <a:gd name="T109" fmla="*/ T108 w 1156"/>
                <a:gd name="T110" fmla="+- 0 12123 11198"/>
                <a:gd name="T111" fmla="*/ 12123 h 1432"/>
                <a:gd name="T112" fmla="+- 0 3272 2737"/>
                <a:gd name="T113" fmla="*/ T112 w 1156"/>
                <a:gd name="T114" fmla="+- 0 12117 11198"/>
                <a:gd name="T115" fmla="*/ 12117 h 1432"/>
                <a:gd name="T116" fmla="+- 0 3500 2737"/>
                <a:gd name="T117" fmla="*/ T116 w 1156"/>
                <a:gd name="T118" fmla="+- 0 11992 11198"/>
                <a:gd name="T119" fmla="*/ 11992 h 1432"/>
                <a:gd name="T120" fmla="+- 0 3539 2737"/>
                <a:gd name="T121" fmla="*/ T120 w 1156"/>
                <a:gd name="T122" fmla="+- 0 11948 11198"/>
                <a:gd name="T123" fmla="*/ 11948 h 1432"/>
                <a:gd name="T124" fmla="+- 0 3578 2737"/>
                <a:gd name="T125" fmla="*/ T124 w 1156"/>
                <a:gd name="T126" fmla="+- 0 11861 11198"/>
                <a:gd name="T127" fmla="*/ 11861 h 1432"/>
                <a:gd name="T128" fmla="+- 0 3581 2737"/>
                <a:gd name="T129" fmla="*/ T128 w 1156"/>
                <a:gd name="T130" fmla="+- 0 11841 11198"/>
                <a:gd name="T131" fmla="*/ 11841 h 1432"/>
                <a:gd name="T132" fmla="+- 0 3585 2737"/>
                <a:gd name="T133" fmla="*/ T132 w 1156"/>
                <a:gd name="T134" fmla="+- 0 11797 11198"/>
                <a:gd name="T135" fmla="*/ 11797 h 1432"/>
                <a:gd name="T136" fmla="+- 0 3892 2737"/>
                <a:gd name="T137" fmla="*/ T136 w 1156"/>
                <a:gd name="T138" fmla="+- 0 12266 11198"/>
                <a:gd name="T139" fmla="*/ 12266 h 1432"/>
                <a:gd name="T140" fmla="+- 0 3858 2737"/>
                <a:gd name="T141" fmla="*/ T140 w 1156"/>
                <a:gd name="T142" fmla="+- 0 12193 11198"/>
                <a:gd name="T143" fmla="*/ 12193 h 1432"/>
                <a:gd name="T144" fmla="+- 0 3775 2737"/>
                <a:gd name="T145" fmla="*/ T144 w 1156"/>
                <a:gd name="T146" fmla="+- 0 12043 11198"/>
                <a:gd name="T147" fmla="*/ 12043 h 1432"/>
                <a:gd name="T148" fmla="+- 0 3753 2737"/>
                <a:gd name="T149" fmla="*/ T148 w 1156"/>
                <a:gd name="T150" fmla="+- 0 12042 11198"/>
                <a:gd name="T151" fmla="*/ 12042 h 1432"/>
                <a:gd name="T152" fmla="+- 0 3172 2737"/>
                <a:gd name="T153" fmla="*/ T152 w 1156"/>
                <a:gd name="T154" fmla="+- 0 12377 11198"/>
                <a:gd name="T155" fmla="*/ 12377 h 1432"/>
                <a:gd name="T156" fmla="+- 0 3164 2737"/>
                <a:gd name="T157" fmla="*/ T156 w 1156"/>
                <a:gd name="T158" fmla="+- 0 12392 11198"/>
                <a:gd name="T159" fmla="*/ 12392 h 1432"/>
                <a:gd name="T160" fmla="+- 0 3170 2737"/>
                <a:gd name="T161" fmla="*/ T160 w 1156"/>
                <a:gd name="T162" fmla="+- 0 12413 11198"/>
                <a:gd name="T163" fmla="*/ 12413 h 1432"/>
                <a:gd name="T164" fmla="+- 0 3280 2737"/>
                <a:gd name="T165" fmla="*/ T164 w 1156"/>
                <a:gd name="T166" fmla="+- 0 12611 11198"/>
                <a:gd name="T167" fmla="*/ 12611 h 1432"/>
                <a:gd name="T168" fmla="+- 0 3295 2737"/>
                <a:gd name="T169" fmla="*/ T168 w 1156"/>
                <a:gd name="T170" fmla="+- 0 12627 11198"/>
                <a:gd name="T171" fmla="*/ 12627 h 1432"/>
                <a:gd name="T172" fmla="+- 0 3312 2737"/>
                <a:gd name="T173" fmla="*/ T172 w 1156"/>
                <a:gd name="T174" fmla="+- 0 12627 11198"/>
                <a:gd name="T175" fmla="*/ 12627 h 1432"/>
                <a:gd name="T176" fmla="+- 0 3892 2737"/>
                <a:gd name="T177" fmla="*/ T176 w 1156"/>
                <a:gd name="T178" fmla="+- 0 12266 11198"/>
                <a:gd name="T179" fmla="*/ 12266 h 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</a:cxnLst>
              <a:rect l="0" t="0" r="r" b="b"/>
              <a:pathLst>
                <a:path w="1156" h="1432">
                  <a:moveTo>
                    <a:pt x="849" y="576"/>
                  </a:moveTo>
                  <a:lnTo>
                    <a:pt x="844" y="523"/>
                  </a:lnTo>
                  <a:lnTo>
                    <a:pt x="831" y="461"/>
                  </a:lnTo>
                  <a:lnTo>
                    <a:pt x="810" y="392"/>
                  </a:lnTo>
                  <a:lnTo>
                    <a:pt x="780" y="317"/>
                  </a:lnTo>
                  <a:lnTo>
                    <a:pt x="778" y="315"/>
                  </a:lnTo>
                  <a:lnTo>
                    <a:pt x="747" y="244"/>
                  </a:lnTo>
                  <a:lnTo>
                    <a:pt x="716" y="170"/>
                  </a:lnTo>
                  <a:lnTo>
                    <a:pt x="684" y="95"/>
                  </a:lnTo>
                  <a:lnTo>
                    <a:pt x="661" y="37"/>
                  </a:lnTo>
                  <a:lnTo>
                    <a:pt x="661" y="494"/>
                  </a:lnTo>
                  <a:lnTo>
                    <a:pt x="647" y="531"/>
                  </a:lnTo>
                  <a:lnTo>
                    <a:pt x="615" y="557"/>
                  </a:lnTo>
                  <a:lnTo>
                    <a:pt x="428" y="652"/>
                  </a:lnTo>
                  <a:lnTo>
                    <a:pt x="389" y="661"/>
                  </a:lnTo>
                  <a:lnTo>
                    <a:pt x="351" y="649"/>
                  </a:lnTo>
                  <a:lnTo>
                    <a:pt x="317" y="613"/>
                  </a:lnTo>
                  <a:lnTo>
                    <a:pt x="284" y="556"/>
                  </a:lnTo>
                  <a:lnTo>
                    <a:pt x="276" y="537"/>
                  </a:lnTo>
                  <a:lnTo>
                    <a:pt x="268" y="518"/>
                  </a:lnTo>
                  <a:lnTo>
                    <a:pt x="259" y="500"/>
                  </a:lnTo>
                  <a:lnTo>
                    <a:pt x="251" y="481"/>
                  </a:lnTo>
                  <a:lnTo>
                    <a:pt x="605" y="315"/>
                  </a:lnTo>
                  <a:lnTo>
                    <a:pt x="621" y="350"/>
                  </a:lnTo>
                  <a:lnTo>
                    <a:pt x="628" y="368"/>
                  </a:lnTo>
                  <a:lnTo>
                    <a:pt x="636" y="386"/>
                  </a:lnTo>
                  <a:lnTo>
                    <a:pt x="657" y="446"/>
                  </a:lnTo>
                  <a:lnTo>
                    <a:pt x="661" y="494"/>
                  </a:lnTo>
                  <a:lnTo>
                    <a:pt x="661" y="37"/>
                  </a:lnTo>
                  <a:lnTo>
                    <a:pt x="654" y="20"/>
                  </a:lnTo>
                  <a:lnTo>
                    <a:pt x="648" y="10"/>
                  </a:lnTo>
                  <a:lnTo>
                    <a:pt x="641" y="3"/>
                  </a:lnTo>
                  <a:lnTo>
                    <a:pt x="633" y="0"/>
                  </a:lnTo>
                  <a:lnTo>
                    <a:pt x="625" y="0"/>
                  </a:lnTo>
                  <a:lnTo>
                    <a:pt x="9" y="264"/>
                  </a:lnTo>
                  <a:lnTo>
                    <a:pt x="3" y="270"/>
                  </a:lnTo>
                  <a:lnTo>
                    <a:pt x="0" y="278"/>
                  </a:lnTo>
                  <a:lnTo>
                    <a:pt x="0" y="289"/>
                  </a:lnTo>
                  <a:lnTo>
                    <a:pt x="4" y="301"/>
                  </a:lnTo>
                  <a:lnTo>
                    <a:pt x="37" y="383"/>
                  </a:lnTo>
                  <a:lnTo>
                    <a:pt x="71" y="464"/>
                  </a:lnTo>
                  <a:lnTo>
                    <a:pt x="106" y="545"/>
                  </a:lnTo>
                  <a:lnTo>
                    <a:pt x="141" y="625"/>
                  </a:lnTo>
                  <a:lnTo>
                    <a:pt x="161" y="666"/>
                  </a:lnTo>
                  <a:lnTo>
                    <a:pt x="181" y="704"/>
                  </a:lnTo>
                  <a:lnTo>
                    <a:pt x="202" y="738"/>
                  </a:lnTo>
                  <a:lnTo>
                    <a:pt x="223" y="770"/>
                  </a:lnTo>
                  <a:lnTo>
                    <a:pt x="265" y="823"/>
                  </a:lnTo>
                  <a:lnTo>
                    <a:pt x="303" y="862"/>
                  </a:lnTo>
                  <a:lnTo>
                    <a:pt x="341" y="891"/>
                  </a:lnTo>
                  <a:lnTo>
                    <a:pt x="379" y="911"/>
                  </a:lnTo>
                  <a:lnTo>
                    <a:pt x="413" y="924"/>
                  </a:lnTo>
                  <a:lnTo>
                    <a:pt x="443" y="930"/>
                  </a:lnTo>
                  <a:lnTo>
                    <a:pt x="469" y="931"/>
                  </a:lnTo>
                  <a:lnTo>
                    <a:pt x="495" y="929"/>
                  </a:lnTo>
                  <a:lnTo>
                    <a:pt x="515" y="925"/>
                  </a:lnTo>
                  <a:lnTo>
                    <a:pt x="528" y="922"/>
                  </a:lnTo>
                  <a:lnTo>
                    <a:pt x="535" y="919"/>
                  </a:lnTo>
                  <a:lnTo>
                    <a:pt x="540" y="916"/>
                  </a:lnTo>
                  <a:lnTo>
                    <a:pt x="763" y="794"/>
                  </a:lnTo>
                  <a:lnTo>
                    <a:pt x="780" y="776"/>
                  </a:lnTo>
                  <a:lnTo>
                    <a:pt x="802" y="750"/>
                  </a:lnTo>
                  <a:lnTo>
                    <a:pt x="824" y="713"/>
                  </a:lnTo>
                  <a:lnTo>
                    <a:pt x="841" y="663"/>
                  </a:lnTo>
                  <a:lnTo>
                    <a:pt x="841" y="661"/>
                  </a:lnTo>
                  <a:lnTo>
                    <a:pt x="844" y="643"/>
                  </a:lnTo>
                  <a:lnTo>
                    <a:pt x="847" y="622"/>
                  </a:lnTo>
                  <a:lnTo>
                    <a:pt x="848" y="599"/>
                  </a:lnTo>
                  <a:lnTo>
                    <a:pt x="849" y="576"/>
                  </a:lnTo>
                  <a:close/>
                  <a:moveTo>
                    <a:pt x="1155" y="1068"/>
                  </a:moveTo>
                  <a:lnTo>
                    <a:pt x="1154" y="1053"/>
                  </a:lnTo>
                  <a:lnTo>
                    <a:pt x="1121" y="995"/>
                  </a:lnTo>
                  <a:lnTo>
                    <a:pt x="1070" y="904"/>
                  </a:lnTo>
                  <a:lnTo>
                    <a:pt x="1038" y="845"/>
                  </a:lnTo>
                  <a:lnTo>
                    <a:pt x="1026" y="838"/>
                  </a:lnTo>
                  <a:lnTo>
                    <a:pt x="1016" y="844"/>
                  </a:lnTo>
                  <a:lnTo>
                    <a:pt x="870" y="927"/>
                  </a:lnTo>
                  <a:lnTo>
                    <a:pt x="435" y="1179"/>
                  </a:lnTo>
                  <a:lnTo>
                    <a:pt x="429" y="1185"/>
                  </a:lnTo>
                  <a:lnTo>
                    <a:pt x="427" y="1194"/>
                  </a:lnTo>
                  <a:lnTo>
                    <a:pt x="428" y="1204"/>
                  </a:lnTo>
                  <a:lnTo>
                    <a:pt x="433" y="1215"/>
                  </a:lnTo>
                  <a:lnTo>
                    <a:pt x="487" y="1314"/>
                  </a:lnTo>
                  <a:lnTo>
                    <a:pt x="543" y="1413"/>
                  </a:lnTo>
                  <a:lnTo>
                    <a:pt x="550" y="1422"/>
                  </a:lnTo>
                  <a:lnTo>
                    <a:pt x="558" y="1429"/>
                  </a:lnTo>
                  <a:lnTo>
                    <a:pt x="567" y="1431"/>
                  </a:lnTo>
                  <a:lnTo>
                    <a:pt x="575" y="1429"/>
                  </a:lnTo>
                  <a:lnTo>
                    <a:pt x="717" y="1340"/>
                  </a:lnTo>
                  <a:lnTo>
                    <a:pt x="1155" y="10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" name="docshape5">
              <a:extLst>
                <a:ext uri="{FF2B5EF4-FFF2-40B4-BE49-F238E27FC236}">
                  <a16:creationId xmlns:a16="http://schemas.microsoft.com/office/drawing/2014/main" id="{851FD5D8-3993-C35C-F004-412BC4C56F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0" y="20"/>
              <a:ext cx="17002" cy="7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docshape6">
              <a:extLst>
                <a:ext uri="{FF2B5EF4-FFF2-40B4-BE49-F238E27FC236}">
                  <a16:creationId xmlns:a16="http://schemas.microsoft.com/office/drawing/2014/main" id="{7FA41A5A-AD64-CE57-1E63-0D8B87761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" y="11097"/>
              <a:ext cx="14574" cy="5598"/>
            </a:xfrm>
            <a:custGeom>
              <a:avLst/>
              <a:gdLst>
                <a:gd name="T0" fmla="+- 0 3796 3497"/>
                <a:gd name="T1" fmla="*/ T0 w 14574"/>
                <a:gd name="T2" fmla="+- 0 12520 11098"/>
                <a:gd name="T3" fmla="*/ 12520 h 5598"/>
                <a:gd name="T4" fmla="+- 0 3849 3497"/>
                <a:gd name="T5" fmla="*/ T4 w 14574"/>
                <a:gd name="T6" fmla="+- 0 13418 11098"/>
                <a:gd name="T7" fmla="*/ 13418 h 5598"/>
                <a:gd name="T8" fmla="+- 0 3800 3497"/>
                <a:gd name="T9" fmla="*/ T8 w 14574"/>
                <a:gd name="T10" fmla="+- 0 13131 11098"/>
                <a:gd name="T11" fmla="*/ 13131 h 5598"/>
                <a:gd name="T12" fmla="+- 0 4135 3497"/>
                <a:gd name="T13" fmla="*/ T12 w 14574"/>
                <a:gd name="T14" fmla="+- 0 12936 11098"/>
                <a:gd name="T15" fmla="*/ 12936 h 5598"/>
                <a:gd name="T16" fmla="+- 0 3963 3497"/>
                <a:gd name="T17" fmla="*/ T16 w 14574"/>
                <a:gd name="T18" fmla="+- 0 13601 11098"/>
                <a:gd name="T19" fmla="*/ 13601 h 5598"/>
                <a:gd name="T20" fmla="+- 0 4807 3497"/>
                <a:gd name="T21" fmla="*/ T20 w 14574"/>
                <a:gd name="T22" fmla="+- 0 13520 11098"/>
                <a:gd name="T23" fmla="*/ 13520 h 5598"/>
                <a:gd name="T24" fmla="+- 0 4566 3497"/>
                <a:gd name="T25" fmla="*/ T24 w 14574"/>
                <a:gd name="T26" fmla="+- 0 14293 11098"/>
                <a:gd name="T27" fmla="*/ 14293 h 5598"/>
                <a:gd name="T28" fmla="+- 0 5276 3497"/>
                <a:gd name="T29" fmla="*/ T28 w 14574"/>
                <a:gd name="T30" fmla="+- 0 14605 11098"/>
                <a:gd name="T31" fmla="*/ 14605 h 5598"/>
                <a:gd name="T32" fmla="+- 0 4826 3497"/>
                <a:gd name="T33" fmla="*/ T32 w 14574"/>
                <a:gd name="T34" fmla="+- 0 14550 11098"/>
                <a:gd name="T35" fmla="*/ 14550 h 5598"/>
                <a:gd name="T36" fmla="+- 0 5386 3497"/>
                <a:gd name="T37" fmla="*/ T36 w 14574"/>
                <a:gd name="T38" fmla="+- 0 15019 11098"/>
                <a:gd name="T39" fmla="*/ 15019 h 5598"/>
                <a:gd name="T40" fmla="+- 0 5923 3497"/>
                <a:gd name="T41" fmla="*/ T40 w 14574"/>
                <a:gd name="T42" fmla="+- 0 15210 11098"/>
                <a:gd name="T43" fmla="*/ 15210 h 5598"/>
                <a:gd name="T44" fmla="+- 0 6043 3497"/>
                <a:gd name="T45" fmla="*/ T44 w 14574"/>
                <a:gd name="T46" fmla="+- 0 15470 11098"/>
                <a:gd name="T47" fmla="*/ 15470 h 5598"/>
                <a:gd name="T48" fmla="+- 0 6758 3497"/>
                <a:gd name="T49" fmla="*/ T48 w 14574"/>
                <a:gd name="T50" fmla="+- 0 15213 11098"/>
                <a:gd name="T51" fmla="*/ 15213 h 5598"/>
                <a:gd name="T52" fmla="+- 0 6953 3497"/>
                <a:gd name="T53" fmla="*/ T52 w 14574"/>
                <a:gd name="T54" fmla="+- 0 15953 11098"/>
                <a:gd name="T55" fmla="*/ 15953 h 5598"/>
                <a:gd name="T56" fmla="+- 0 6795 3497"/>
                <a:gd name="T57" fmla="*/ T56 w 14574"/>
                <a:gd name="T58" fmla="+- 0 15639 11098"/>
                <a:gd name="T59" fmla="*/ 15639 h 5598"/>
                <a:gd name="T60" fmla="+- 0 7333 3497"/>
                <a:gd name="T61" fmla="*/ T60 w 14574"/>
                <a:gd name="T62" fmla="+- 0 15401 11098"/>
                <a:gd name="T63" fmla="*/ 15401 h 5598"/>
                <a:gd name="T64" fmla="+- 0 7649 3497"/>
                <a:gd name="T65" fmla="*/ T64 w 14574"/>
                <a:gd name="T66" fmla="+- 0 16229 11098"/>
                <a:gd name="T67" fmla="*/ 16229 h 5598"/>
                <a:gd name="T68" fmla="+- 0 7612 3497"/>
                <a:gd name="T69" fmla="*/ T68 w 14574"/>
                <a:gd name="T70" fmla="+- 0 15763 11098"/>
                <a:gd name="T71" fmla="*/ 15763 h 5598"/>
                <a:gd name="T72" fmla="+- 0 8421 3497"/>
                <a:gd name="T73" fmla="*/ T72 w 14574"/>
                <a:gd name="T74" fmla="+- 0 15730 11098"/>
                <a:gd name="T75" fmla="*/ 15730 h 5598"/>
                <a:gd name="T76" fmla="+- 0 8759 3497"/>
                <a:gd name="T77" fmla="*/ T76 w 14574"/>
                <a:gd name="T78" fmla="+- 0 16529 11098"/>
                <a:gd name="T79" fmla="*/ 16529 h 5598"/>
                <a:gd name="T80" fmla="+- 0 9264 3497"/>
                <a:gd name="T81" fmla="*/ T80 w 14574"/>
                <a:gd name="T82" fmla="+- 0 16139 11098"/>
                <a:gd name="T83" fmla="*/ 16139 h 5598"/>
                <a:gd name="T84" fmla="+- 0 9558 3497"/>
                <a:gd name="T85" fmla="*/ T84 w 14574"/>
                <a:gd name="T86" fmla="+- 0 15949 11098"/>
                <a:gd name="T87" fmla="*/ 15949 h 5598"/>
                <a:gd name="T88" fmla="+- 0 9107 3497"/>
                <a:gd name="T89" fmla="*/ T88 w 14574"/>
                <a:gd name="T90" fmla="+- 0 16250 11098"/>
                <a:gd name="T91" fmla="*/ 16250 h 5598"/>
                <a:gd name="T92" fmla="+- 0 9237 3497"/>
                <a:gd name="T93" fmla="*/ T92 w 14574"/>
                <a:gd name="T94" fmla="+- 0 16446 11098"/>
                <a:gd name="T95" fmla="*/ 16446 h 5598"/>
                <a:gd name="T96" fmla="+- 0 9208 3497"/>
                <a:gd name="T97" fmla="*/ T96 w 14574"/>
                <a:gd name="T98" fmla="+- 0 16611 11098"/>
                <a:gd name="T99" fmla="*/ 16611 h 5598"/>
                <a:gd name="T100" fmla="+- 0 10536 3497"/>
                <a:gd name="T101" fmla="*/ T100 w 14574"/>
                <a:gd name="T102" fmla="+- 0 15987 11098"/>
                <a:gd name="T103" fmla="*/ 15987 h 5598"/>
                <a:gd name="T104" fmla="+- 0 10048 3497"/>
                <a:gd name="T105" fmla="*/ T104 w 14574"/>
                <a:gd name="T106" fmla="+- 0 16432 11098"/>
                <a:gd name="T107" fmla="*/ 16432 h 5598"/>
                <a:gd name="T108" fmla="+- 0 10249 3497"/>
                <a:gd name="T109" fmla="*/ T108 w 14574"/>
                <a:gd name="T110" fmla="+- 0 16693 11098"/>
                <a:gd name="T111" fmla="*/ 16693 h 5598"/>
                <a:gd name="T112" fmla="+- 0 11320 3497"/>
                <a:gd name="T113" fmla="*/ T112 w 14574"/>
                <a:gd name="T114" fmla="+- 0 16286 11098"/>
                <a:gd name="T115" fmla="*/ 16286 h 5598"/>
                <a:gd name="T116" fmla="+- 0 11158 3497"/>
                <a:gd name="T117" fmla="*/ T116 w 14574"/>
                <a:gd name="T118" fmla="+- 0 16113 11098"/>
                <a:gd name="T119" fmla="*/ 16113 h 5598"/>
                <a:gd name="T120" fmla="+- 0 10813 3497"/>
                <a:gd name="T121" fmla="*/ T120 w 14574"/>
                <a:gd name="T122" fmla="+- 0 15991 11098"/>
                <a:gd name="T123" fmla="*/ 15991 h 5598"/>
                <a:gd name="T124" fmla="+- 0 11143 3497"/>
                <a:gd name="T125" fmla="*/ T124 w 14574"/>
                <a:gd name="T126" fmla="+- 0 16416 11098"/>
                <a:gd name="T127" fmla="*/ 16416 h 5598"/>
                <a:gd name="T128" fmla="+- 0 10702 3497"/>
                <a:gd name="T129" fmla="*/ T128 w 14574"/>
                <a:gd name="T130" fmla="+- 0 16590 11098"/>
                <a:gd name="T131" fmla="*/ 16590 h 5598"/>
                <a:gd name="T132" fmla="+- 0 11324 3497"/>
                <a:gd name="T133" fmla="*/ T132 w 14574"/>
                <a:gd name="T134" fmla="+- 0 16597 11098"/>
                <a:gd name="T135" fmla="*/ 16597 h 5598"/>
                <a:gd name="T136" fmla="+- 0 12400 3497"/>
                <a:gd name="T137" fmla="*/ T136 w 14574"/>
                <a:gd name="T138" fmla="+- 0 15832 11098"/>
                <a:gd name="T139" fmla="*/ 15832 h 5598"/>
                <a:gd name="T140" fmla="+- 0 12016 3497"/>
                <a:gd name="T141" fmla="*/ T140 w 14574"/>
                <a:gd name="T142" fmla="+- 0 16067 11098"/>
                <a:gd name="T143" fmla="*/ 16067 h 5598"/>
                <a:gd name="T144" fmla="+- 0 12312 3497"/>
                <a:gd name="T145" fmla="*/ T144 w 14574"/>
                <a:gd name="T146" fmla="+- 0 15786 11098"/>
                <a:gd name="T147" fmla="*/ 15786 h 5598"/>
                <a:gd name="T148" fmla="+- 0 11778 3497"/>
                <a:gd name="T149" fmla="*/ T148 w 14574"/>
                <a:gd name="T150" fmla="+- 0 16051 11098"/>
                <a:gd name="T151" fmla="*/ 16051 h 5598"/>
                <a:gd name="T152" fmla="+- 0 12384 3497"/>
                <a:gd name="T153" fmla="*/ T152 w 14574"/>
                <a:gd name="T154" fmla="+- 0 16450 11098"/>
                <a:gd name="T155" fmla="*/ 16450 h 5598"/>
                <a:gd name="T156" fmla="+- 0 12817 3497"/>
                <a:gd name="T157" fmla="*/ T156 w 14574"/>
                <a:gd name="T158" fmla="+- 0 15758 11098"/>
                <a:gd name="T159" fmla="*/ 15758 h 5598"/>
                <a:gd name="T160" fmla="+- 0 12881 3497"/>
                <a:gd name="T161" fmla="*/ T160 w 14574"/>
                <a:gd name="T162" fmla="+- 0 16320 11098"/>
                <a:gd name="T163" fmla="*/ 16320 h 5598"/>
                <a:gd name="T164" fmla="+- 0 14067 3497"/>
                <a:gd name="T165" fmla="*/ T164 w 14574"/>
                <a:gd name="T166" fmla="+- 0 15186 11098"/>
                <a:gd name="T167" fmla="*/ 15186 h 5598"/>
                <a:gd name="T168" fmla="+- 0 13863 3497"/>
                <a:gd name="T169" fmla="*/ T168 w 14574"/>
                <a:gd name="T170" fmla="+- 0 15175 11098"/>
                <a:gd name="T171" fmla="*/ 15175 h 5598"/>
                <a:gd name="T172" fmla="+- 0 14111 3497"/>
                <a:gd name="T173" fmla="*/ T172 w 14574"/>
                <a:gd name="T174" fmla="+- 0 15642 11098"/>
                <a:gd name="T175" fmla="*/ 15642 h 5598"/>
                <a:gd name="T176" fmla="+- 0 14542 3497"/>
                <a:gd name="T177" fmla="*/ T176 w 14574"/>
                <a:gd name="T178" fmla="+- 0 15237 11098"/>
                <a:gd name="T179" fmla="*/ 15237 h 5598"/>
                <a:gd name="T180" fmla="+- 0 14343 3497"/>
                <a:gd name="T181" fmla="*/ T180 w 14574"/>
                <a:gd name="T182" fmla="+- 0 15350 11098"/>
                <a:gd name="T183" fmla="*/ 15350 h 5598"/>
                <a:gd name="T184" fmla="+- 0 15029 3497"/>
                <a:gd name="T185" fmla="*/ T184 w 14574"/>
                <a:gd name="T186" fmla="+- 0 15296 11098"/>
                <a:gd name="T187" fmla="*/ 15296 h 5598"/>
                <a:gd name="T188" fmla="+- 0 15157 3497"/>
                <a:gd name="T189" fmla="*/ T188 w 14574"/>
                <a:gd name="T190" fmla="+- 0 14320 11098"/>
                <a:gd name="T191" fmla="*/ 14320 h 5598"/>
                <a:gd name="T192" fmla="+- 0 15488 3497"/>
                <a:gd name="T193" fmla="*/ T192 w 14574"/>
                <a:gd name="T194" fmla="+- 0 14777 11098"/>
                <a:gd name="T195" fmla="*/ 14777 h 5598"/>
                <a:gd name="T196" fmla="+- 0 16037 3497"/>
                <a:gd name="T197" fmla="*/ T196 w 14574"/>
                <a:gd name="T198" fmla="+- 0 14486 11098"/>
                <a:gd name="T199" fmla="*/ 14486 h 5598"/>
                <a:gd name="T200" fmla="+- 0 16317 3497"/>
                <a:gd name="T201" fmla="*/ T200 w 14574"/>
                <a:gd name="T202" fmla="+- 0 13603 11098"/>
                <a:gd name="T203" fmla="*/ 13603 h 5598"/>
                <a:gd name="T204" fmla="+- 0 16236 3497"/>
                <a:gd name="T205" fmla="*/ T204 w 14574"/>
                <a:gd name="T206" fmla="+- 0 13483 11098"/>
                <a:gd name="T207" fmla="*/ 13483 h 5598"/>
                <a:gd name="T208" fmla="+- 0 15823 3497"/>
                <a:gd name="T209" fmla="*/ T208 w 14574"/>
                <a:gd name="T210" fmla="+- 0 13855 11098"/>
                <a:gd name="T211" fmla="*/ 13855 h 5598"/>
                <a:gd name="T212" fmla="+- 0 16426 3497"/>
                <a:gd name="T213" fmla="*/ T212 w 14574"/>
                <a:gd name="T214" fmla="+- 0 13779 11098"/>
                <a:gd name="T215" fmla="*/ 13779 h 5598"/>
                <a:gd name="T216" fmla="+- 0 16184 3497"/>
                <a:gd name="T217" fmla="*/ T216 w 14574"/>
                <a:gd name="T218" fmla="+- 0 14234 11098"/>
                <a:gd name="T219" fmla="*/ 14234 h 5598"/>
                <a:gd name="T220" fmla="+- 0 17089 3497"/>
                <a:gd name="T221" fmla="*/ T220 w 14574"/>
                <a:gd name="T222" fmla="+- 0 13241 11098"/>
                <a:gd name="T223" fmla="*/ 13241 h 5598"/>
                <a:gd name="T224" fmla="+- 0 16491 3497"/>
                <a:gd name="T225" fmla="*/ T224 w 14574"/>
                <a:gd name="T226" fmla="+- 0 13135 11098"/>
                <a:gd name="T227" fmla="*/ 13135 h 5598"/>
                <a:gd name="T228" fmla="+- 0 17135 3497"/>
                <a:gd name="T229" fmla="*/ T228 w 14574"/>
                <a:gd name="T230" fmla="+- 0 12603 11098"/>
                <a:gd name="T231" fmla="*/ 12603 h 5598"/>
                <a:gd name="T232" fmla="+- 0 16863 3497"/>
                <a:gd name="T233" fmla="*/ T232 w 14574"/>
                <a:gd name="T234" fmla="+- 0 12611 11098"/>
                <a:gd name="T235" fmla="*/ 12611 h 5598"/>
                <a:gd name="T236" fmla="+- 0 17273 3497"/>
                <a:gd name="T237" fmla="*/ T236 w 14574"/>
                <a:gd name="T238" fmla="+- 0 12794 11098"/>
                <a:gd name="T239" fmla="*/ 12794 h 5598"/>
                <a:gd name="T240" fmla="+- 0 18060 3497"/>
                <a:gd name="T241" fmla="*/ T240 w 14574"/>
                <a:gd name="T242" fmla="+- 0 11311 11098"/>
                <a:gd name="T243" fmla="*/ 11311 h 5598"/>
                <a:gd name="T244" fmla="+- 0 17187 3497"/>
                <a:gd name="T245" fmla="*/ T244 w 14574"/>
                <a:gd name="T246" fmla="+- 0 11636 11098"/>
                <a:gd name="T247" fmla="*/ 11636 h 5598"/>
                <a:gd name="T248" fmla="+- 0 17801 3497"/>
                <a:gd name="T249" fmla="*/ T248 w 14574"/>
                <a:gd name="T250" fmla="+- 0 11650 11098"/>
                <a:gd name="T251" fmla="*/ 11650 h 55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  <a:cxn ang="0">
                  <a:pos x="T225" y="T227"/>
                </a:cxn>
                <a:cxn ang="0">
                  <a:pos x="T229" y="T231"/>
                </a:cxn>
                <a:cxn ang="0">
                  <a:pos x="T233" y="T235"/>
                </a:cxn>
                <a:cxn ang="0">
                  <a:pos x="T237" y="T239"/>
                </a:cxn>
                <a:cxn ang="0">
                  <a:pos x="T241" y="T243"/>
                </a:cxn>
                <a:cxn ang="0">
                  <a:pos x="T245" y="T247"/>
                </a:cxn>
                <a:cxn ang="0">
                  <a:pos x="T249" y="T251"/>
                </a:cxn>
              </a:cxnLst>
              <a:rect l="0" t="0" r="r" b="b"/>
              <a:pathLst>
                <a:path w="14574" h="5598">
                  <a:moveTo>
                    <a:pt x="843" y="1890"/>
                  </a:moveTo>
                  <a:lnTo>
                    <a:pt x="840" y="1879"/>
                  </a:lnTo>
                  <a:lnTo>
                    <a:pt x="820" y="1827"/>
                  </a:lnTo>
                  <a:lnTo>
                    <a:pt x="790" y="1769"/>
                  </a:lnTo>
                  <a:lnTo>
                    <a:pt x="751" y="1703"/>
                  </a:lnTo>
                  <a:lnTo>
                    <a:pt x="704" y="1631"/>
                  </a:lnTo>
                  <a:lnTo>
                    <a:pt x="682" y="1599"/>
                  </a:lnTo>
                  <a:lnTo>
                    <a:pt x="659" y="1570"/>
                  </a:lnTo>
                  <a:lnTo>
                    <a:pt x="636" y="1543"/>
                  </a:lnTo>
                  <a:lnTo>
                    <a:pt x="613" y="1519"/>
                  </a:lnTo>
                  <a:lnTo>
                    <a:pt x="569" y="1478"/>
                  </a:lnTo>
                  <a:lnTo>
                    <a:pt x="529" y="1448"/>
                  </a:lnTo>
                  <a:lnTo>
                    <a:pt x="491" y="1427"/>
                  </a:lnTo>
                  <a:lnTo>
                    <a:pt x="453" y="1414"/>
                  </a:lnTo>
                  <a:lnTo>
                    <a:pt x="418" y="1406"/>
                  </a:lnTo>
                  <a:lnTo>
                    <a:pt x="389" y="1403"/>
                  </a:lnTo>
                  <a:lnTo>
                    <a:pt x="363" y="1405"/>
                  </a:lnTo>
                  <a:lnTo>
                    <a:pt x="339" y="1409"/>
                  </a:lnTo>
                  <a:lnTo>
                    <a:pt x="319" y="1415"/>
                  </a:lnTo>
                  <a:lnTo>
                    <a:pt x="306" y="1419"/>
                  </a:lnTo>
                  <a:lnTo>
                    <a:pt x="299" y="1422"/>
                  </a:lnTo>
                  <a:lnTo>
                    <a:pt x="76" y="1568"/>
                  </a:lnTo>
                  <a:lnTo>
                    <a:pt x="61" y="1579"/>
                  </a:lnTo>
                  <a:lnTo>
                    <a:pt x="46" y="1595"/>
                  </a:lnTo>
                  <a:lnTo>
                    <a:pt x="30" y="1620"/>
                  </a:lnTo>
                  <a:lnTo>
                    <a:pt x="15" y="1656"/>
                  </a:lnTo>
                  <a:lnTo>
                    <a:pt x="8" y="1679"/>
                  </a:lnTo>
                  <a:lnTo>
                    <a:pt x="3" y="1703"/>
                  </a:lnTo>
                  <a:lnTo>
                    <a:pt x="0" y="1729"/>
                  </a:lnTo>
                  <a:lnTo>
                    <a:pt x="0" y="1755"/>
                  </a:lnTo>
                  <a:lnTo>
                    <a:pt x="2" y="1785"/>
                  </a:lnTo>
                  <a:lnTo>
                    <a:pt x="8" y="1818"/>
                  </a:lnTo>
                  <a:lnTo>
                    <a:pt x="19" y="1856"/>
                  </a:lnTo>
                  <a:lnTo>
                    <a:pt x="33" y="1898"/>
                  </a:lnTo>
                  <a:lnTo>
                    <a:pt x="51" y="1943"/>
                  </a:lnTo>
                  <a:lnTo>
                    <a:pt x="74" y="1989"/>
                  </a:lnTo>
                  <a:lnTo>
                    <a:pt x="102" y="2037"/>
                  </a:lnTo>
                  <a:lnTo>
                    <a:pt x="133" y="2086"/>
                  </a:lnTo>
                  <a:lnTo>
                    <a:pt x="186" y="2157"/>
                  </a:lnTo>
                  <a:lnTo>
                    <a:pt x="239" y="2219"/>
                  </a:lnTo>
                  <a:lnTo>
                    <a:pt x="295" y="2274"/>
                  </a:lnTo>
                  <a:lnTo>
                    <a:pt x="352" y="2320"/>
                  </a:lnTo>
                  <a:lnTo>
                    <a:pt x="366" y="2329"/>
                  </a:lnTo>
                  <a:lnTo>
                    <a:pt x="376" y="2332"/>
                  </a:lnTo>
                  <a:lnTo>
                    <a:pt x="674" y="2093"/>
                  </a:lnTo>
                  <a:lnTo>
                    <a:pt x="672" y="2078"/>
                  </a:lnTo>
                  <a:lnTo>
                    <a:pt x="623" y="2012"/>
                  </a:lnTo>
                  <a:lnTo>
                    <a:pt x="583" y="1957"/>
                  </a:lnTo>
                  <a:lnTo>
                    <a:pt x="544" y="1901"/>
                  </a:lnTo>
                  <a:lnTo>
                    <a:pt x="505" y="1845"/>
                  </a:lnTo>
                  <a:lnTo>
                    <a:pt x="497" y="1836"/>
                  </a:lnTo>
                  <a:lnTo>
                    <a:pt x="489" y="1830"/>
                  </a:lnTo>
                  <a:lnTo>
                    <a:pt x="482" y="1830"/>
                  </a:lnTo>
                  <a:lnTo>
                    <a:pt x="474" y="1833"/>
                  </a:lnTo>
                  <a:lnTo>
                    <a:pt x="386" y="1897"/>
                  </a:lnTo>
                  <a:lnTo>
                    <a:pt x="380" y="1903"/>
                  </a:lnTo>
                  <a:lnTo>
                    <a:pt x="379" y="1911"/>
                  </a:lnTo>
                  <a:lnTo>
                    <a:pt x="381" y="1921"/>
                  </a:lnTo>
                  <a:lnTo>
                    <a:pt x="387" y="1932"/>
                  </a:lnTo>
                  <a:lnTo>
                    <a:pt x="440" y="2008"/>
                  </a:lnTo>
                  <a:lnTo>
                    <a:pt x="346" y="2078"/>
                  </a:lnTo>
                  <a:lnTo>
                    <a:pt x="324" y="2056"/>
                  </a:lnTo>
                  <a:lnTo>
                    <a:pt x="303" y="2033"/>
                  </a:lnTo>
                  <a:lnTo>
                    <a:pt x="283" y="2008"/>
                  </a:lnTo>
                  <a:lnTo>
                    <a:pt x="264" y="1982"/>
                  </a:lnTo>
                  <a:lnTo>
                    <a:pt x="246" y="1952"/>
                  </a:lnTo>
                  <a:lnTo>
                    <a:pt x="233" y="1923"/>
                  </a:lnTo>
                  <a:lnTo>
                    <a:pt x="224" y="1893"/>
                  </a:lnTo>
                  <a:lnTo>
                    <a:pt x="220" y="1865"/>
                  </a:lnTo>
                  <a:lnTo>
                    <a:pt x="221" y="1838"/>
                  </a:lnTo>
                  <a:lnTo>
                    <a:pt x="229" y="1814"/>
                  </a:lnTo>
                  <a:lnTo>
                    <a:pt x="243" y="1793"/>
                  </a:lnTo>
                  <a:lnTo>
                    <a:pt x="263" y="1775"/>
                  </a:lnTo>
                  <a:lnTo>
                    <a:pt x="405" y="1676"/>
                  </a:lnTo>
                  <a:lnTo>
                    <a:pt x="428" y="1664"/>
                  </a:lnTo>
                  <a:lnTo>
                    <a:pt x="453" y="1660"/>
                  </a:lnTo>
                  <a:lnTo>
                    <a:pt x="478" y="1665"/>
                  </a:lnTo>
                  <a:lnTo>
                    <a:pt x="504" y="1678"/>
                  </a:lnTo>
                  <a:lnTo>
                    <a:pt x="530" y="1696"/>
                  </a:lnTo>
                  <a:lnTo>
                    <a:pt x="554" y="1718"/>
                  </a:lnTo>
                  <a:lnTo>
                    <a:pt x="577" y="1744"/>
                  </a:lnTo>
                  <a:lnTo>
                    <a:pt x="600" y="1773"/>
                  </a:lnTo>
                  <a:lnTo>
                    <a:pt x="617" y="1800"/>
                  </a:lnTo>
                  <a:lnTo>
                    <a:pt x="638" y="1838"/>
                  </a:lnTo>
                  <a:lnTo>
                    <a:pt x="664" y="1885"/>
                  </a:lnTo>
                  <a:lnTo>
                    <a:pt x="695" y="1943"/>
                  </a:lnTo>
                  <a:lnTo>
                    <a:pt x="701" y="1952"/>
                  </a:lnTo>
                  <a:lnTo>
                    <a:pt x="709" y="1957"/>
                  </a:lnTo>
                  <a:lnTo>
                    <a:pt x="716" y="1956"/>
                  </a:lnTo>
                  <a:lnTo>
                    <a:pt x="767" y="1934"/>
                  </a:lnTo>
                  <a:lnTo>
                    <a:pt x="804" y="1918"/>
                  </a:lnTo>
                  <a:lnTo>
                    <a:pt x="828" y="1907"/>
                  </a:lnTo>
                  <a:lnTo>
                    <a:pt x="839" y="1901"/>
                  </a:lnTo>
                  <a:lnTo>
                    <a:pt x="843" y="1897"/>
                  </a:lnTo>
                  <a:lnTo>
                    <a:pt x="843" y="1890"/>
                  </a:lnTo>
                  <a:close/>
                  <a:moveTo>
                    <a:pt x="1153" y="2252"/>
                  </a:moveTo>
                  <a:lnTo>
                    <a:pt x="1150" y="2238"/>
                  </a:lnTo>
                  <a:lnTo>
                    <a:pt x="1110" y="2189"/>
                  </a:lnTo>
                  <a:lnTo>
                    <a:pt x="1048" y="2113"/>
                  </a:lnTo>
                  <a:lnTo>
                    <a:pt x="1008" y="2063"/>
                  </a:lnTo>
                  <a:lnTo>
                    <a:pt x="995" y="2058"/>
                  </a:lnTo>
                  <a:lnTo>
                    <a:pt x="986" y="2066"/>
                  </a:lnTo>
                  <a:lnTo>
                    <a:pt x="922" y="2119"/>
                  </a:lnTo>
                  <a:lnTo>
                    <a:pt x="471" y="2496"/>
                  </a:lnTo>
                  <a:lnTo>
                    <a:pt x="466" y="2503"/>
                  </a:lnTo>
                  <a:lnTo>
                    <a:pt x="465" y="2512"/>
                  </a:lnTo>
                  <a:lnTo>
                    <a:pt x="468" y="2522"/>
                  </a:lnTo>
                  <a:lnTo>
                    <a:pt x="474" y="2531"/>
                  </a:lnTo>
                  <a:lnTo>
                    <a:pt x="541" y="2615"/>
                  </a:lnTo>
                  <a:lnTo>
                    <a:pt x="609" y="2697"/>
                  </a:lnTo>
                  <a:lnTo>
                    <a:pt x="618" y="2705"/>
                  </a:lnTo>
                  <a:lnTo>
                    <a:pt x="626" y="2710"/>
                  </a:lnTo>
                  <a:lnTo>
                    <a:pt x="635" y="2711"/>
                  </a:lnTo>
                  <a:lnTo>
                    <a:pt x="642" y="2707"/>
                  </a:lnTo>
                  <a:lnTo>
                    <a:pt x="767" y="2595"/>
                  </a:lnTo>
                  <a:lnTo>
                    <a:pt x="1153" y="2252"/>
                  </a:lnTo>
                  <a:close/>
                  <a:moveTo>
                    <a:pt x="1725" y="2858"/>
                  </a:moveTo>
                  <a:lnTo>
                    <a:pt x="1723" y="2847"/>
                  </a:lnTo>
                  <a:lnTo>
                    <a:pt x="1710" y="2835"/>
                  </a:lnTo>
                  <a:lnTo>
                    <a:pt x="1651" y="2779"/>
                  </a:lnTo>
                  <a:lnTo>
                    <a:pt x="1593" y="2721"/>
                  </a:lnTo>
                  <a:lnTo>
                    <a:pt x="1536" y="2663"/>
                  </a:lnTo>
                  <a:lnTo>
                    <a:pt x="1478" y="2604"/>
                  </a:lnTo>
                  <a:lnTo>
                    <a:pt x="1422" y="2544"/>
                  </a:lnTo>
                  <a:lnTo>
                    <a:pt x="1366" y="2484"/>
                  </a:lnTo>
                  <a:lnTo>
                    <a:pt x="1310" y="2422"/>
                  </a:lnTo>
                  <a:lnTo>
                    <a:pt x="1255" y="2360"/>
                  </a:lnTo>
                  <a:lnTo>
                    <a:pt x="1247" y="2352"/>
                  </a:lnTo>
                  <a:lnTo>
                    <a:pt x="1238" y="2348"/>
                  </a:lnTo>
                  <a:lnTo>
                    <a:pt x="1231" y="2349"/>
                  </a:lnTo>
                  <a:lnTo>
                    <a:pt x="1223" y="2353"/>
                  </a:lnTo>
                  <a:lnTo>
                    <a:pt x="1138" y="2432"/>
                  </a:lnTo>
                  <a:lnTo>
                    <a:pt x="1133" y="2438"/>
                  </a:lnTo>
                  <a:lnTo>
                    <a:pt x="1132" y="2446"/>
                  </a:lnTo>
                  <a:lnTo>
                    <a:pt x="1135" y="2455"/>
                  </a:lnTo>
                  <a:lnTo>
                    <a:pt x="1142" y="2465"/>
                  </a:lnTo>
                  <a:lnTo>
                    <a:pt x="1212" y="2544"/>
                  </a:lnTo>
                  <a:lnTo>
                    <a:pt x="1284" y="2622"/>
                  </a:lnTo>
                  <a:lnTo>
                    <a:pt x="900" y="2998"/>
                  </a:lnTo>
                  <a:lnTo>
                    <a:pt x="895" y="3005"/>
                  </a:lnTo>
                  <a:lnTo>
                    <a:pt x="895" y="3014"/>
                  </a:lnTo>
                  <a:lnTo>
                    <a:pt x="899" y="3024"/>
                  </a:lnTo>
                  <a:lnTo>
                    <a:pt x="906" y="3033"/>
                  </a:lnTo>
                  <a:lnTo>
                    <a:pt x="978" y="3109"/>
                  </a:lnTo>
                  <a:lnTo>
                    <a:pt x="1051" y="3184"/>
                  </a:lnTo>
                  <a:lnTo>
                    <a:pt x="1060" y="3191"/>
                  </a:lnTo>
                  <a:lnTo>
                    <a:pt x="1069" y="3195"/>
                  </a:lnTo>
                  <a:lnTo>
                    <a:pt x="1078" y="3195"/>
                  </a:lnTo>
                  <a:lnTo>
                    <a:pt x="1085" y="3191"/>
                  </a:lnTo>
                  <a:lnTo>
                    <a:pt x="1457" y="2803"/>
                  </a:lnTo>
                  <a:lnTo>
                    <a:pt x="1531" y="2877"/>
                  </a:lnTo>
                  <a:lnTo>
                    <a:pt x="1606" y="2949"/>
                  </a:lnTo>
                  <a:lnTo>
                    <a:pt x="1618" y="2962"/>
                  </a:lnTo>
                  <a:lnTo>
                    <a:pt x="1629" y="2963"/>
                  </a:lnTo>
                  <a:lnTo>
                    <a:pt x="1725" y="2858"/>
                  </a:lnTo>
                  <a:close/>
                  <a:moveTo>
                    <a:pt x="2097" y="3188"/>
                  </a:moveTo>
                  <a:lnTo>
                    <a:pt x="2094" y="3176"/>
                  </a:lnTo>
                  <a:lnTo>
                    <a:pt x="2038" y="3130"/>
                  </a:lnTo>
                  <a:lnTo>
                    <a:pt x="1995" y="3093"/>
                  </a:lnTo>
                  <a:lnTo>
                    <a:pt x="1952" y="3056"/>
                  </a:lnTo>
                  <a:lnTo>
                    <a:pt x="1897" y="3008"/>
                  </a:lnTo>
                  <a:lnTo>
                    <a:pt x="1886" y="3006"/>
                  </a:lnTo>
                  <a:lnTo>
                    <a:pt x="1851" y="3023"/>
                  </a:lnTo>
                  <a:lnTo>
                    <a:pt x="1851" y="3267"/>
                  </a:lnTo>
                  <a:lnTo>
                    <a:pt x="1833" y="3326"/>
                  </a:lnTo>
                  <a:lnTo>
                    <a:pt x="1814" y="3386"/>
                  </a:lnTo>
                  <a:lnTo>
                    <a:pt x="1796" y="3447"/>
                  </a:lnTo>
                  <a:lnTo>
                    <a:pt x="1779" y="3507"/>
                  </a:lnTo>
                  <a:lnTo>
                    <a:pt x="1741" y="3475"/>
                  </a:lnTo>
                  <a:lnTo>
                    <a:pt x="1718" y="3456"/>
                  </a:lnTo>
                  <a:lnTo>
                    <a:pt x="1704" y="3444"/>
                  </a:lnTo>
                  <a:lnTo>
                    <a:pt x="1667" y="3412"/>
                  </a:lnTo>
                  <a:lnTo>
                    <a:pt x="1630" y="3380"/>
                  </a:lnTo>
                  <a:lnTo>
                    <a:pt x="1686" y="3352"/>
                  </a:lnTo>
                  <a:lnTo>
                    <a:pt x="1796" y="3295"/>
                  </a:lnTo>
                  <a:lnTo>
                    <a:pt x="1851" y="3267"/>
                  </a:lnTo>
                  <a:lnTo>
                    <a:pt x="1851" y="3023"/>
                  </a:lnTo>
                  <a:lnTo>
                    <a:pt x="1802" y="3048"/>
                  </a:lnTo>
                  <a:lnTo>
                    <a:pt x="1657" y="3118"/>
                  </a:lnTo>
                  <a:lnTo>
                    <a:pt x="1511" y="3187"/>
                  </a:lnTo>
                  <a:lnTo>
                    <a:pt x="1363" y="3253"/>
                  </a:lnTo>
                  <a:lnTo>
                    <a:pt x="1214" y="3318"/>
                  </a:lnTo>
                  <a:lnTo>
                    <a:pt x="1210" y="3326"/>
                  </a:lnTo>
                  <a:lnTo>
                    <a:pt x="1211" y="3334"/>
                  </a:lnTo>
                  <a:lnTo>
                    <a:pt x="1215" y="3343"/>
                  </a:lnTo>
                  <a:lnTo>
                    <a:pt x="1222" y="3352"/>
                  </a:lnTo>
                  <a:lnTo>
                    <a:pt x="1258" y="3386"/>
                  </a:lnTo>
                  <a:lnTo>
                    <a:pt x="1293" y="3419"/>
                  </a:lnTo>
                  <a:lnTo>
                    <a:pt x="1329" y="3452"/>
                  </a:lnTo>
                  <a:lnTo>
                    <a:pt x="1365" y="3485"/>
                  </a:lnTo>
                  <a:lnTo>
                    <a:pt x="1375" y="3492"/>
                  </a:lnTo>
                  <a:lnTo>
                    <a:pt x="1384" y="3496"/>
                  </a:lnTo>
                  <a:lnTo>
                    <a:pt x="1392" y="3496"/>
                  </a:lnTo>
                  <a:lnTo>
                    <a:pt x="1401" y="3493"/>
                  </a:lnTo>
                  <a:lnTo>
                    <a:pt x="1476" y="3456"/>
                  </a:lnTo>
                  <a:lnTo>
                    <a:pt x="1539" y="3512"/>
                  </a:lnTo>
                  <a:lnTo>
                    <a:pt x="1603" y="3567"/>
                  </a:lnTo>
                  <a:lnTo>
                    <a:pt x="1667" y="3621"/>
                  </a:lnTo>
                  <a:lnTo>
                    <a:pt x="1732" y="3675"/>
                  </a:lnTo>
                  <a:lnTo>
                    <a:pt x="1727" y="3696"/>
                  </a:lnTo>
                  <a:lnTo>
                    <a:pt x="1722" y="3717"/>
                  </a:lnTo>
                  <a:lnTo>
                    <a:pt x="1716" y="3737"/>
                  </a:lnTo>
                  <a:lnTo>
                    <a:pt x="1711" y="3758"/>
                  </a:lnTo>
                  <a:lnTo>
                    <a:pt x="1710" y="3767"/>
                  </a:lnTo>
                  <a:lnTo>
                    <a:pt x="1711" y="3776"/>
                  </a:lnTo>
                  <a:lnTo>
                    <a:pt x="1716" y="3784"/>
                  </a:lnTo>
                  <a:lnTo>
                    <a:pt x="1724" y="3792"/>
                  </a:lnTo>
                  <a:lnTo>
                    <a:pt x="1762" y="3823"/>
                  </a:lnTo>
                  <a:lnTo>
                    <a:pt x="1838" y="3882"/>
                  </a:lnTo>
                  <a:lnTo>
                    <a:pt x="1889" y="3921"/>
                  </a:lnTo>
                  <a:lnTo>
                    <a:pt x="1903" y="3922"/>
                  </a:lnTo>
                  <a:lnTo>
                    <a:pt x="1910" y="3913"/>
                  </a:lnTo>
                  <a:lnTo>
                    <a:pt x="1928" y="3833"/>
                  </a:lnTo>
                  <a:lnTo>
                    <a:pt x="1947" y="3753"/>
                  </a:lnTo>
                  <a:lnTo>
                    <a:pt x="1966" y="3673"/>
                  </a:lnTo>
                  <a:lnTo>
                    <a:pt x="1986" y="3594"/>
                  </a:lnTo>
                  <a:lnTo>
                    <a:pt x="2006" y="3515"/>
                  </a:lnTo>
                  <a:lnTo>
                    <a:pt x="2008" y="3507"/>
                  </a:lnTo>
                  <a:lnTo>
                    <a:pt x="2027" y="3436"/>
                  </a:lnTo>
                  <a:lnTo>
                    <a:pt x="2049" y="3357"/>
                  </a:lnTo>
                  <a:lnTo>
                    <a:pt x="2071" y="3279"/>
                  </a:lnTo>
                  <a:lnTo>
                    <a:pt x="2074" y="3267"/>
                  </a:lnTo>
                  <a:lnTo>
                    <a:pt x="2093" y="3201"/>
                  </a:lnTo>
                  <a:lnTo>
                    <a:pt x="2097" y="3188"/>
                  </a:lnTo>
                  <a:close/>
                  <a:moveTo>
                    <a:pt x="2626" y="4252"/>
                  </a:moveTo>
                  <a:lnTo>
                    <a:pt x="2624" y="4244"/>
                  </a:lnTo>
                  <a:lnTo>
                    <a:pt x="2619" y="4237"/>
                  </a:lnTo>
                  <a:lnTo>
                    <a:pt x="2610" y="4230"/>
                  </a:lnTo>
                  <a:lnTo>
                    <a:pt x="2548" y="4191"/>
                  </a:lnTo>
                  <a:lnTo>
                    <a:pt x="2487" y="4152"/>
                  </a:lnTo>
                  <a:lnTo>
                    <a:pt x="2426" y="4112"/>
                  </a:lnTo>
                  <a:lnTo>
                    <a:pt x="2365" y="4072"/>
                  </a:lnTo>
                  <a:lnTo>
                    <a:pt x="2305" y="4031"/>
                  </a:lnTo>
                  <a:lnTo>
                    <a:pt x="2610" y="3574"/>
                  </a:lnTo>
                  <a:lnTo>
                    <a:pt x="2604" y="3562"/>
                  </a:lnTo>
                  <a:lnTo>
                    <a:pt x="2516" y="3500"/>
                  </a:lnTo>
                  <a:lnTo>
                    <a:pt x="2429" y="3438"/>
                  </a:lnTo>
                  <a:lnTo>
                    <a:pt x="2415" y="3437"/>
                  </a:lnTo>
                  <a:lnTo>
                    <a:pt x="2360" y="3515"/>
                  </a:lnTo>
                  <a:lnTo>
                    <a:pt x="2019" y="3994"/>
                  </a:lnTo>
                  <a:lnTo>
                    <a:pt x="2016" y="4003"/>
                  </a:lnTo>
                  <a:lnTo>
                    <a:pt x="2017" y="4011"/>
                  </a:lnTo>
                  <a:lnTo>
                    <a:pt x="2023" y="4019"/>
                  </a:lnTo>
                  <a:lnTo>
                    <a:pt x="2031" y="4027"/>
                  </a:lnTo>
                  <a:lnTo>
                    <a:pt x="2092" y="4071"/>
                  </a:lnTo>
                  <a:lnTo>
                    <a:pt x="2154" y="4114"/>
                  </a:lnTo>
                  <a:lnTo>
                    <a:pt x="2216" y="4157"/>
                  </a:lnTo>
                  <a:lnTo>
                    <a:pt x="2278" y="4200"/>
                  </a:lnTo>
                  <a:lnTo>
                    <a:pt x="2340" y="4241"/>
                  </a:lnTo>
                  <a:lnTo>
                    <a:pt x="2403" y="4282"/>
                  </a:lnTo>
                  <a:lnTo>
                    <a:pt x="2467" y="4323"/>
                  </a:lnTo>
                  <a:lnTo>
                    <a:pt x="2546" y="4372"/>
                  </a:lnTo>
                  <a:lnTo>
                    <a:pt x="2557" y="4371"/>
                  </a:lnTo>
                  <a:lnTo>
                    <a:pt x="2563" y="4360"/>
                  </a:lnTo>
                  <a:lnTo>
                    <a:pt x="2622" y="4260"/>
                  </a:lnTo>
                  <a:lnTo>
                    <a:pt x="2626" y="4252"/>
                  </a:lnTo>
                  <a:close/>
                  <a:moveTo>
                    <a:pt x="3844" y="4286"/>
                  </a:moveTo>
                  <a:lnTo>
                    <a:pt x="3841" y="4280"/>
                  </a:lnTo>
                  <a:lnTo>
                    <a:pt x="3834" y="4273"/>
                  </a:lnTo>
                  <a:lnTo>
                    <a:pt x="3794" y="4239"/>
                  </a:lnTo>
                  <a:lnTo>
                    <a:pt x="3746" y="4206"/>
                  </a:lnTo>
                  <a:lnTo>
                    <a:pt x="3689" y="4173"/>
                  </a:lnTo>
                  <a:lnTo>
                    <a:pt x="3625" y="4140"/>
                  </a:lnTo>
                  <a:lnTo>
                    <a:pt x="3593" y="4126"/>
                  </a:lnTo>
                  <a:lnTo>
                    <a:pt x="3561" y="4113"/>
                  </a:lnTo>
                  <a:lnTo>
                    <a:pt x="3531" y="4103"/>
                  </a:lnTo>
                  <a:lnTo>
                    <a:pt x="3501" y="4095"/>
                  </a:lnTo>
                  <a:lnTo>
                    <a:pt x="3447" y="4085"/>
                  </a:lnTo>
                  <a:lnTo>
                    <a:pt x="3401" y="4081"/>
                  </a:lnTo>
                  <a:lnTo>
                    <a:pt x="3360" y="4084"/>
                  </a:lnTo>
                  <a:lnTo>
                    <a:pt x="3322" y="4092"/>
                  </a:lnTo>
                  <a:lnTo>
                    <a:pt x="3288" y="4103"/>
                  </a:lnTo>
                  <a:lnTo>
                    <a:pt x="3261" y="4115"/>
                  </a:lnTo>
                  <a:lnTo>
                    <a:pt x="3239" y="4130"/>
                  </a:lnTo>
                  <a:lnTo>
                    <a:pt x="3220" y="4146"/>
                  </a:lnTo>
                  <a:lnTo>
                    <a:pt x="3205" y="4160"/>
                  </a:lnTo>
                  <a:lnTo>
                    <a:pt x="3196" y="4170"/>
                  </a:lnTo>
                  <a:lnTo>
                    <a:pt x="3191" y="4176"/>
                  </a:lnTo>
                  <a:lnTo>
                    <a:pt x="3067" y="4413"/>
                  </a:lnTo>
                  <a:lnTo>
                    <a:pt x="3062" y="4424"/>
                  </a:lnTo>
                  <a:lnTo>
                    <a:pt x="3057" y="4449"/>
                  </a:lnTo>
                  <a:lnTo>
                    <a:pt x="3055" y="4483"/>
                  </a:lnTo>
                  <a:lnTo>
                    <a:pt x="3059" y="4525"/>
                  </a:lnTo>
                  <a:lnTo>
                    <a:pt x="3074" y="4576"/>
                  </a:lnTo>
                  <a:lnTo>
                    <a:pt x="3082" y="4595"/>
                  </a:lnTo>
                  <a:lnTo>
                    <a:pt x="3092" y="4613"/>
                  </a:lnTo>
                  <a:lnTo>
                    <a:pt x="3103" y="4631"/>
                  </a:lnTo>
                  <a:lnTo>
                    <a:pt x="3116" y="4650"/>
                  </a:lnTo>
                  <a:lnTo>
                    <a:pt x="3149" y="4687"/>
                  </a:lnTo>
                  <a:lnTo>
                    <a:pt x="3195" y="4726"/>
                  </a:lnTo>
                  <a:lnTo>
                    <a:pt x="3251" y="4765"/>
                  </a:lnTo>
                  <a:lnTo>
                    <a:pt x="3318" y="4801"/>
                  </a:lnTo>
                  <a:lnTo>
                    <a:pt x="3389" y="4831"/>
                  </a:lnTo>
                  <a:lnTo>
                    <a:pt x="3456" y="4855"/>
                  </a:lnTo>
                  <a:lnTo>
                    <a:pt x="3518" y="4871"/>
                  </a:lnTo>
                  <a:lnTo>
                    <a:pt x="3576" y="4881"/>
                  </a:lnTo>
                  <a:lnTo>
                    <a:pt x="3587" y="4881"/>
                  </a:lnTo>
                  <a:lnTo>
                    <a:pt x="3594" y="4879"/>
                  </a:lnTo>
                  <a:lnTo>
                    <a:pt x="3597" y="4873"/>
                  </a:lnTo>
                  <a:lnTo>
                    <a:pt x="3599" y="4861"/>
                  </a:lnTo>
                  <a:lnTo>
                    <a:pt x="3604" y="4835"/>
                  </a:lnTo>
                  <a:lnTo>
                    <a:pt x="3618" y="4741"/>
                  </a:lnTo>
                  <a:lnTo>
                    <a:pt x="3617" y="4732"/>
                  </a:lnTo>
                  <a:lnTo>
                    <a:pt x="3611" y="4726"/>
                  </a:lnTo>
                  <a:lnTo>
                    <a:pt x="3602" y="4722"/>
                  </a:lnTo>
                  <a:lnTo>
                    <a:pt x="3545" y="4708"/>
                  </a:lnTo>
                  <a:lnTo>
                    <a:pt x="3498" y="4694"/>
                  </a:lnTo>
                  <a:lnTo>
                    <a:pt x="3462" y="4682"/>
                  </a:lnTo>
                  <a:lnTo>
                    <a:pt x="3435" y="4671"/>
                  </a:lnTo>
                  <a:lnTo>
                    <a:pt x="3403" y="4655"/>
                  </a:lnTo>
                  <a:lnTo>
                    <a:pt x="3374" y="4636"/>
                  </a:lnTo>
                  <a:lnTo>
                    <a:pt x="3348" y="4614"/>
                  </a:lnTo>
                  <a:lnTo>
                    <a:pt x="3324" y="4590"/>
                  </a:lnTo>
                  <a:lnTo>
                    <a:pt x="3307" y="4566"/>
                  </a:lnTo>
                  <a:lnTo>
                    <a:pt x="3298" y="4541"/>
                  </a:lnTo>
                  <a:lnTo>
                    <a:pt x="3297" y="4516"/>
                  </a:lnTo>
                  <a:lnTo>
                    <a:pt x="3305" y="4490"/>
                  </a:lnTo>
                  <a:lnTo>
                    <a:pt x="3384" y="4328"/>
                  </a:lnTo>
                  <a:lnTo>
                    <a:pt x="3399" y="4306"/>
                  </a:lnTo>
                  <a:lnTo>
                    <a:pt x="3418" y="4291"/>
                  </a:lnTo>
                  <a:lnTo>
                    <a:pt x="3443" y="4282"/>
                  </a:lnTo>
                  <a:lnTo>
                    <a:pt x="3472" y="4280"/>
                  </a:lnTo>
                  <a:lnTo>
                    <a:pt x="3504" y="4283"/>
                  </a:lnTo>
                  <a:lnTo>
                    <a:pt x="3536" y="4289"/>
                  </a:lnTo>
                  <a:lnTo>
                    <a:pt x="3567" y="4299"/>
                  </a:lnTo>
                  <a:lnTo>
                    <a:pt x="3599" y="4312"/>
                  </a:lnTo>
                  <a:lnTo>
                    <a:pt x="3611" y="4318"/>
                  </a:lnTo>
                  <a:lnTo>
                    <a:pt x="3633" y="4330"/>
                  </a:lnTo>
                  <a:lnTo>
                    <a:pt x="3644" y="4337"/>
                  </a:lnTo>
                  <a:lnTo>
                    <a:pt x="3740" y="4401"/>
                  </a:lnTo>
                  <a:lnTo>
                    <a:pt x="3750" y="4405"/>
                  </a:lnTo>
                  <a:lnTo>
                    <a:pt x="3758" y="4405"/>
                  </a:lnTo>
                  <a:lnTo>
                    <a:pt x="3764" y="4401"/>
                  </a:lnTo>
                  <a:lnTo>
                    <a:pt x="3797" y="4357"/>
                  </a:lnTo>
                  <a:lnTo>
                    <a:pt x="3821" y="4324"/>
                  </a:lnTo>
                  <a:lnTo>
                    <a:pt x="3836" y="4303"/>
                  </a:lnTo>
                  <a:lnTo>
                    <a:pt x="3843" y="4292"/>
                  </a:lnTo>
                  <a:lnTo>
                    <a:pt x="3844" y="4286"/>
                  </a:lnTo>
                  <a:close/>
                  <a:moveTo>
                    <a:pt x="4547" y="4522"/>
                  </a:moveTo>
                  <a:lnTo>
                    <a:pt x="4541" y="4513"/>
                  </a:lnTo>
                  <a:lnTo>
                    <a:pt x="4453" y="4484"/>
                  </a:lnTo>
                  <a:lnTo>
                    <a:pt x="4380" y="4459"/>
                  </a:lnTo>
                  <a:lnTo>
                    <a:pt x="4307" y="4434"/>
                  </a:lnTo>
                  <a:lnTo>
                    <a:pt x="4235" y="4408"/>
                  </a:lnTo>
                  <a:lnTo>
                    <a:pt x="4163" y="4380"/>
                  </a:lnTo>
                  <a:lnTo>
                    <a:pt x="4091" y="4353"/>
                  </a:lnTo>
                  <a:lnTo>
                    <a:pt x="4007" y="4319"/>
                  </a:lnTo>
                  <a:lnTo>
                    <a:pt x="3994" y="4322"/>
                  </a:lnTo>
                  <a:lnTo>
                    <a:pt x="3990" y="4333"/>
                  </a:lnTo>
                  <a:lnTo>
                    <a:pt x="3959" y="4411"/>
                  </a:lnTo>
                  <a:lnTo>
                    <a:pt x="3737" y="4967"/>
                  </a:lnTo>
                  <a:lnTo>
                    <a:pt x="3745" y="4978"/>
                  </a:lnTo>
                  <a:lnTo>
                    <a:pt x="3837" y="5015"/>
                  </a:lnTo>
                  <a:lnTo>
                    <a:pt x="3915" y="5045"/>
                  </a:lnTo>
                  <a:lnTo>
                    <a:pt x="3994" y="5075"/>
                  </a:lnTo>
                  <a:lnTo>
                    <a:pt x="4073" y="5103"/>
                  </a:lnTo>
                  <a:lnTo>
                    <a:pt x="4152" y="5131"/>
                  </a:lnTo>
                  <a:lnTo>
                    <a:pt x="4232" y="5158"/>
                  </a:lnTo>
                  <a:lnTo>
                    <a:pt x="4329" y="5190"/>
                  </a:lnTo>
                  <a:lnTo>
                    <a:pt x="4340" y="5187"/>
                  </a:lnTo>
                  <a:lnTo>
                    <a:pt x="4381" y="5052"/>
                  </a:lnTo>
                  <a:lnTo>
                    <a:pt x="4375" y="5043"/>
                  </a:lnTo>
                  <a:lnTo>
                    <a:pt x="4273" y="5009"/>
                  </a:lnTo>
                  <a:lnTo>
                    <a:pt x="4189" y="4981"/>
                  </a:lnTo>
                  <a:lnTo>
                    <a:pt x="4105" y="4951"/>
                  </a:lnTo>
                  <a:lnTo>
                    <a:pt x="4022" y="4920"/>
                  </a:lnTo>
                  <a:lnTo>
                    <a:pt x="4063" y="4806"/>
                  </a:lnTo>
                  <a:lnTo>
                    <a:pt x="4130" y="4830"/>
                  </a:lnTo>
                  <a:lnTo>
                    <a:pt x="4196" y="4854"/>
                  </a:lnTo>
                  <a:lnTo>
                    <a:pt x="4263" y="4877"/>
                  </a:lnTo>
                  <a:lnTo>
                    <a:pt x="4346" y="4906"/>
                  </a:lnTo>
                  <a:lnTo>
                    <a:pt x="4357" y="4902"/>
                  </a:lnTo>
                  <a:lnTo>
                    <a:pt x="4399" y="4772"/>
                  </a:lnTo>
                  <a:lnTo>
                    <a:pt x="4392" y="4763"/>
                  </a:lnTo>
                  <a:lnTo>
                    <a:pt x="4311" y="4736"/>
                  </a:lnTo>
                  <a:lnTo>
                    <a:pt x="4245" y="4713"/>
                  </a:lnTo>
                  <a:lnTo>
                    <a:pt x="4180" y="4689"/>
                  </a:lnTo>
                  <a:lnTo>
                    <a:pt x="4115" y="4665"/>
                  </a:lnTo>
                  <a:lnTo>
                    <a:pt x="4159" y="4544"/>
                  </a:lnTo>
                  <a:lnTo>
                    <a:pt x="4239" y="4573"/>
                  </a:lnTo>
                  <a:lnTo>
                    <a:pt x="4318" y="4601"/>
                  </a:lnTo>
                  <a:lnTo>
                    <a:pt x="4398" y="4628"/>
                  </a:lnTo>
                  <a:lnTo>
                    <a:pt x="4479" y="4655"/>
                  </a:lnTo>
                  <a:lnTo>
                    <a:pt x="4494" y="4661"/>
                  </a:lnTo>
                  <a:lnTo>
                    <a:pt x="4505" y="4657"/>
                  </a:lnTo>
                  <a:lnTo>
                    <a:pt x="4547" y="4522"/>
                  </a:lnTo>
                  <a:close/>
                  <a:moveTo>
                    <a:pt x="5404" y="4743"/>
                  </a:moveTo>
                  <a:lnTo>
                    <a:pt x="5394" y="4735"/>
                  </a:lnTo>
                  <a:lnTo>
                    <a:pt x="5293" y="4714"/>
                  </a:lnTo>
                  <a:lnTo>
                    <a:pt x="5191" y="4691"/>
                  </a:lnTo>
                  <a:lnTo>
                    <a:pt x="5179" y="4696"/>
                  </a:lnTo>
                  <a:lnTo>
                    <a:pt x="5099" y="5057"/>
                  </a:lnTo>
                  <a:lnTo>
                    <a:pt x="5069" y="4989"/>
                  </a:lnTo>
                  <a:lnTo>
                    <a:pt x="5039" y="4921"/>
                  </a:lnTo>
                  <a:lnTo>
                    <a:pt x="5011" y="4852"/>
                  </a:lnTo>
                  <a:lnTo>
                    <a:pt x="4983" y="4784"/>
                  </a:lnTo>
                  <a:lnTo>
                    <a:pt x="4955" y="4715"/>
                  </a:lnTo>
                  <a:lnTo>
                    <a:pt x="4929" y="4647"/>
                  </a:lnTo>
                  <a:lnTo>
                    <a:pt x="4924" y="4632"/>
                  </a:lnTo>
                  <a:lnTo>
                    <a:pt x="4915" y="4623"/>
                  </a:lnTo>
                  <a:lnTo>
                    <a:pt x="4813" y="4595"/>
                  </a:lnTo>
                  <a:lnTo>
                    <a:pt x="4710" y="4565"/>
                  </a:lnTo>
                  <a:lnTo>
                    <a:pt x="4697" y="4570"/>
                  </a:lnTo>
                  <a:lnTo>
                    <a:pt x="4671" y="4661"/>
                  </a:lnTo>
                  <a:lnTo>
                    <a:pt x="4504" y="5237"/>
                  </a:lnTo>
                  <a:lnTo>
                    <a:pt x="4513" y="5247"/>
                  </a:lnTo>
                  <a:lnTo>
                    <a:pt x="4622" y="5278"/>
                  </a:lnTo>
                  <a:lnTo>
                    <a:pt x="4733" y="5308"/>
                  </a:lnTo>
                  <a:lnTo>
                    <a:pt x="4746" y="5304"/>
                  </a:lnTo>
                  <a:lnTo>
                    <a:pt x="4837" y="4946"/>
                  </a:lnTo>
                  <a:lnTo>
                    <a:pt x="4866" y="5015"/>
                  </a:lnTo>
                  <a:lnTo>
                    <a:pt x="4895" y="5084"/>
                  </a:lnTo>
                  <a:lnTo>
                    <a:pt x="4925" y="5153"/>
                  </a:lnTo>
                  <a:lnTo>
                    <a:pt x="4955" y="5222"/>
                  </a:lnTo>
                  <a:lnTo>
                    <a:pt x="4987" y="5291"/>
                  </a:lnTo>
                  <a:lnTo>
                    <a:pt x="5019" y="5359"/>
                  </a:lnTo>
                  <a:lnTo>
                    <a:pt x="5025" y="5374"/>
                  </a:lnTo>
                  <a:lnTo>
                    <a:pt x="5035" y="5383"/>
                  </a:lnTo>
                  <a:lnTo>
                    <a:pt x="5148" y="5407"/>
                  </a:lnTo>
                  <a:lnTo>
                    <a:pt x="5262" y="5431"/>
                  </a:lnTo>
                  <a:lnTo>
                    <a:pt x="5275" y="5426"/>
                  </a:lnTo>
                  <a:lnTo>
                    <a:pt x="5293" y="5332"/>
                  </a:lnTo>
                  <a:lnTo>
                    <a:pt x="5404" y="4743"/>
                  </a:lnTo>
                  <a:close/>
                  <a:moveTo>
                    <a:pt x="6171" y="5323"/>
                  </a:moveTo>
                  <a:lnTo>
                    <a:pt x="6167" y="5295"/>
                  </a:lnTo>
                  <a:lnTo>
                    <a:pt x="6158" y="5268"/>
                  </a:lnTo>
                  <a:lnTo>
                    <a:pt x="6145" y="5243"/>
                  </a:lnTo>
                  <a:lnTo>
                    <a:pt x="6128" y="5221"/>
                  </a:lnTo>
                  <a:lnTo>
                    <a:pt x="6109" y="5200"/>
                  </a:lnTo>
                  <a:lnTo>
                    <a:pt x="6088" y="5183"/>
                  </a:lnTo>
                  <a:lnTo>
                    <a:pt x="6065" y="5168"/>
                  </a:lnTo>
                  <a:lnTo>
                    <a:pt x="6039" y="5154"/>
                  </a:lnTo>
                  <a:lnTo>
                    <a:pt x="6013" y="5141"/>
                  </a:lnTo>
                  <a:lnTo>
                    <a:pt x="5985" y="5128"/>
                  </a:lnTo>
                  <a:lnTo>
                    <a:pt x="5957" y="5115"/>
                  </a:lnTo>
                  <a:lnTo>
                    <a:pt x="5928" y="5104"/>
                  </a:lnTo>
                  <a:lnTo>
                    <a:pt x="5901" y="5093"/>
                  </a:lnTo>
                  <a:lnTo>
                    <a:pt x="5875" y="5084"/>
                  </a:lnTo>
                  <a:lnTo>
                    <a:pt x="5849" y="5076"/>
                  </a:lnTo>
                  <a:lnTo>
                    <a:pt x="5803" y="5060"/>
                  </a:lnTo>
                  <a:lnTo>
                    <a:pt x="5767" y="5041"/>
                  </a:lnTo>
                  <a:lnTo>
                    <a:pt x="5744" y="5021"/>
                  </a:lnTo>
                  <a:lnTo>
                    <a:pt x="5738" y="5001"/>
                  </a:lnTo>
                  <a:lnTo>
                    <a:pt x="5747" y="4982"/>
                  </a:lnTo>
                  <a:lnTo>
                    <a:pt x="5771" y="4970"/>
                  </a:lnTo>
                  <a:lnTo>
                    <a:pt x="5807" y="4967"/>
                  </a:lnTo>
                  <a:lnTo>
                    <a:pt x="5858" y="4971"/>
                  </a:lnTo>
                  <a:lnTo>
                    <a:pt x="5903" y="4978"/>
                  </a:lnTo>
                  <a:lnTo>
                    <a:pt x="5946" y="4986"/>
                  </a:lnTo>
                  <a:lnTo>
                    <a:pt x="5988" y="4997"/>
                  </a:lnTo>
                  <a:lnTo>
                    <a:pt x="6045" y="5015"/>
                  </a:lnTo>
                  <a:lnTo>
                    <a:pt x="6053" y="5016"/>
                  </a:lnTo>
                  <a:lnTo>
                    <a:pt x="6060" y="5013"/>
                  </a:lnTo>
                  <a:lnTo>
                    <a:pt x="6065" y="5007"/>
                  </a:lnTo>
                  <a:lnTo>
                    <a:pt x="6129" y="4910"/>
                  </a:lnTo>
                  <a:lnTo>
                    <a:pt x="6134" y="4899"/>
                  </a:lnTo>
                  <a:lnTo>
                    <a:pt x="6135" y="4897"/>
                  </a:lnTo>
                  <a:lnTo>
                    <a:pt x="6135" y="4889"/>
                  </a:lnTo>
                  <a:lnTo>
                    <a:pt x="6132" y="4884"/>
                  </a:lnTo>
                  <a:lnTo>
                    <a:pt x="6125" y="4881"/>
                  </a:lnTo>
                  <a:lnTo>
                    <a:pt x="6092" y="4865"/>
                  </a:lnTo>
                  <a:lnTo>
                    <a:pt x="6061" y="4851"/>
                  </a:lnTo>
                  <a:lnTo>
                    <a:pt x="6031" y="4840"/>
                  </a:lnTo>
                  <a:lnTo>
                    <a:pt x="6002" y="4830"/>
                  </a:lnTo>
                  <a:lnTo>
                    <a:pt x="5973" y="4823"/>
                  </a:lnTo>
                  <a:lnTo>
                    <a:pt x="5940" y="4816"/>
                  </a:lnTo>
                  <a:lnTo>
                    <a:pt x="5904" y="4809"/>
                  </a:lnTo>
                  <a:lnTo>
                    <a:pt x="5865" y="4804"/>
                  </a:lnTo>
                  <a:lnTo>
                    <a:pt x="5796" y="4797"/>
                  </a:lnTo>
                  <a:lnTo>
                    <a:pt x="5733" y="4798"/>
                  </a:lnTo>
                  <a:lnTo>
                    <a:pt x="5676" y="4806"/>
                  </a:lnTo>
                  <a:lnTo>
                    <a:pt x="5624" y="4821"/>
                  </a:lnTo>
                  <a:lnTo>
                    <a:pt x="5580" y="4844"/>
                  </a:lnTo>
                  <a:lnTo>
                    <a:pt x="5545" y="4876"/>
                  </a:lnTo>
                  <a:lnTo>
                    <a:pt x="5521" y="4916"/>
                  </a:lnTo>
                  <a:lnTo>
                    <a:pt x="5507" y="4965"/>
                  </a:lnTo>
                  <a:lnTo>
                    <a:pt x="5504" y="4997"/>
                  </a:lnTo>
                  <a:lnTo>
                    <a:pt x="5508" y="5027"/>
                  </a:lnTo>
                  <a:lnTo>
                    <a:pt x="5519" y="5056"/>
                  </a:lnTo>
                  <a:lnTo>
                    <a:pt x="5536" y="5084"/>
                  </a:lnTo>
                  <a:lnTo>
                    <a:pt x="5557" y="5109"/>
                  </a:lnTo>
                  <a:lnTo>
                    <a:pt x="5582" y="5132"/>
                  </a:lnTo>
                  <a:lnTo>
                    <a:pt x="5610" y="5152"/>
                  </a:lnTo>
                  <a:lnTo>
                    <a:pt x="5641" y="5170"/>
                  </a:lnTo>
                  <a:lnTo>
                    <a:pt x="5674" y="5186"/>
                  </a:lnTo>
                  <a:lnTo>
                    <a:pt x="5706" y="5201"/>
                  </a:lnTo>
                  <a:lnTo>
                    <a:pt x="5740" y="5215"/>
                  </a:lnTo>
                  <a:lnTo>
                    <a:pt x="5806" y="5241"/>
                  </a:lnTo>
                  <a:lnTo>
                    <a:pt x="5835" y="5253"/>
                  </a:lnTo>
                  <a:lnTo>
                    <a:pt x="5862" y="5266"/>
                  </a:lnTo>
                  <a:lnTo>
                    <a:pt x="5887" y="5278"/>
                  </a:lnTo>
                  <a:lnTo>
                    <a:pt x="5907" y="5290"/>
                  </a:lnTo>
                  <a:lnTo>
                    <a:pt x="5921" y="5303"/>
                  </a:lnTo>
                  <a:lnTo>
                    <a:pt x="5929" y="5316"/>
                  </a:lnTo>
                  <a:lnTo>
                    <a:pt x="5931" y="5329"/>
                  </a:lnTo>
                  <a:lnTo>
                    <a:pt x="5928" y="5339"/>
                  </a:lnTo>
                  <a:lnTo>
                    <a:pt x="5923" y="5347"/>
                  </a:lnTo>
                  <a:lnTo>
                    <a:pt x="5914" y="5354"/>
                  </a:lnTo>
                  <a:lnTo>
                    <a:pt x="5903" y="5360"/>
                  </a:lnTo>
                  <a:lnTo>
                    <a:pt x="5887" y="5364"/>
                  </a:lnTo>
                  <a:lnTo>
                    <a:pt x="5865" y="5365"/>
                  </a:lnTo>
                  <a:lnTo>
                    <a:pt x="5838" y="5364"/>
                  </a:lnTo>
                  <a:lnTo>
                    <a:pt x="5804" y="5361"/>
                  </a:lnTo>
                  <a:lnTo>
                    <a:pt x="5740" y="5348"/>
                  </a:lnTo>
                  <a:lnTo>
                    <a:pt x="5680" y="5330"/>
                  </a:lnTo>
                  <a:lnTo>
                    <a:pt x="5624" y="5305"/>
                  </a:lnTo>
                  <a:lnTo>
                    <a:pt x="5567" y="5270"/>
                  </a:lnTo>
                  <a:lnTo>
                    <a:pt x="5562" y="5268"/>
                  </a:lnTo>
                  <a:lnTo>
                    <a:pt x="5548" y="5266"/>
                  </a:lnTo>
                  <a:lnTo>
                    <a:pt x="5539" y="5267"/>
                  </a:lnTo>
                  <a:lnTo>
                    <a:pt x="5533" y="5273"/>
                  </a:lnTo>
                  <a:lnTo>
                    <a:pt x="5509" y="5296"/>
                  </a:lnTo>
                  <a:lnTo>
                    <a:pt x="5436" y="5368"/>
                  </a:lnTo>
                  <a:lnTo>
                    <a:pt x="5434" y="5371"/>
                  </a:lnTo>
                  <a:lnTo>
                    <a:pt x="5432" y="5380"/>
                  </a:lnTo>
                  <a:lnTo>
                    <a:pt x="5436" y="5386"/>
                  </a:lnTo>
                  <a:lnTo>
                    <a:pt x="5444" y="5394"/>
                  </a:lnTo>
                  <a:lnTo>
                    <a:pt x="5471" y="5415"/>
                  </a:lnTo>
                  <a:lnTo>
                    <a:pt x="5504" y="5435"/>
                  </a:lnTo>
                  <a:lnTo>
                    <a:pt x="5541" y="5453"/>
                  </a:lnTo>
                  <a:lnTo>
                    <a:pt x="5583" y="5471"/>
                  </a:lnTo>
                  <a:lnTo>
                    <a:pt x="5624" y="5486"/>
                  </a:lnTo>
                  <a:lnTo>
                    <a:pt x="5659" y="5499"/>
                  </a:lnTo>
                  <a:lnTo>
                    <a:pt x="5688" y="5507"/>
                  </a:lnTo>
                  <a:lnTo>
                    <a:pt x="5711" y="5513"/>
                  </a:lnTo>
                  <a:lnTo>
                    <a:pt x="5747" y="5520"/>
                  </a:lnTo>
                  <a:lnTo>
                    <a:pt x="5776" y="5525"/>
                  </a:lnTo>
                  <a:lnTo>
                    <a:pt x="5824" y="5530"/>
                  </a:lnTo>
                  <a:lnTo>
                    <a:pt x="5869" y="5532"/>
                  </a:lnTo>
                  <a:lnTo>
                    <a:pt x="5912" y="5531"/>
                  </a:lnTo>
                  <a:lnTo>
                    <a:pt x="5952" y="5527"/>
                  </a:lnTo>
                  <a:lnTo>
                    <a:pt x="5988" y="5521"/>
                  </a:lnTo>
                  <a:lnTo>
                    <a:pt x="6019" y="5514"/>
                  </a:lnTo>
                  <a:lnTo>
                    <a:pt x="6046" y="5505"/>
                  </a:lnTo>
                  <a:lnTo>
                    <a:pt x="6068" y="5495"/>
                  </a:lnTo>
                  <a:lnTo>
                    <a:pt x="6087" y="5484"/>
                  </a:lnTo>
                  <a:lnTo>
                    <a:pt x="6104" y="5471"/>
                  </a:lnTo>
                  <a:lnTo>
                    <a:pt x="6120" y="5458"/>
                  </a:lnTo>
                  <a:lnTo>
                    <a:pt x="6133" y="5443"/>
                  </a:lnTo>
                  <a:lnTo>
                    <a:pt x="6153" y="5415"/>
                  </a:lnTo>
                  <a:lnTo>
                    <a:pt x="6164" y="5391"/>
                  </a:lnTo>
                  <a:lnTo>
                    <a:pt x="6169" y="5371"/>
                  </a:lnTo>
                  <a:lnTo>
                    <a:pt x="6171" y="5353"/>
                  </a:lnTo>
                  <a:lnTo>
                    <a:pt x="6171" y="5323"/>
                  </a:lnTo>
                  <a:close/>
                  <a:moveTo>
                    <a:pt x="7054" y="5371"/>
                  </a:moveTo>
                  <a:lnTo>
                    <a:pt x="7039" y="4889"/>
                  </a:lnTo>
                  <a:lnTo>
                    <a:pt x="7028" y="4882"/>
                  </a:lnTo>
                  <a:lnTo>
                    <a:pt x="6925" y="4883"/>
                  </a:lnTo>
                  <a:lnTo>
                    <a:pt x="6822" y="4883"/>
                  </a:lnTo>
                  <a:lnTo>
                    <a:pt x="6811" y="4890"/>
                  </a:lnTo>
                  <a:lnTo>
                    <a:pt x="6811" y="5341"/>
                  </a:lnTo>
                  <a:lnTo>
                    <a:pt x="6807" y="5368"/>
                  </a:lnTo>
                  <a:lnTo>
                    <a:pt x="6797" y="5391"/>
                  </a:lnTo>
                  <a:lnTo>
                    <a:pt x="6780" y="5407"/>
                  </a:lnTo>
                  <a:lnTo>
                    <a:pt x="6759" y="5418"/>
                  </a:lnTo>
                  <a:lnTo>
                    <a:pt x="6737" y="5425"/>
                  </a:lnTo>
                  <a:lnTo>
                    <a:pt x="6717" y="5429"/>
                  </a:lnTo>
                  <a:lnTo>
                    <a:pt x="6699" y="5431"/>
                  </a:lnTo>
                  <a:lnTo>
                    <a:pt x="6681" y="5431"/>
                  </a:lnTo>
                  <a:lnTo>
                    <a:pt x="6662" y="5430"/>
                  </a:lnTo>
                  <a:lnTo>
                    <a:pt x="6643" y="5427"/>
                  </a:lnTo>
                  <a:lnTo>
                    <a:pt x="6623" y="5422"/>
                  </a:lnTo>
                  <a:lnTo>
                    <a:pt x="6602" y="5414"/>
                  </a:lnTo>
                  <a:lnTo>
                    <a:pt x="6581" y="5402"/>
                  </a:lnTo>
                  <a:lnTo>
                    <a:pt x="6564" y="5384"/>
                  </a:lnTo>
                  <a:lnTo>
                    <a:pt x="6554" y="5361"/>
                  </a:lnTo>
                  <a:lnTo>
                    <a:pt x="6551" y="5334"/>
                  </a:lnTo>
                  <a:lnTo>
                    <a:pt x="6565" y="4882"/>
                  </a:lnTo>
                  <a:lnTo>
                    <a:pt x="6554" y="4875"/>
                  </a:lnTo>
                  <a:lnTo>
                    <a:pt x="6452" y="4870"/>
                  </a:lnTo>
                  <a:lnTo>
                    <a:pt x="6349" y="4863"/>
                  </a:lnTo>
                  <a:lnTo>
                    <a:pt x="6338" y="4870"/>
                  </a:lnTo>
                  <a:lnTo>
                    <a:pt x="6308" y="5346"/>
                  </a:lnTo>
                  <a:lnTo>
                    <a:pt x="6310" y="5370"/>
                  </a:lnTo>
                  <a:lnTo>
                    <a:pt x="6315" y="5397"/>
                  </a:lnTo>
                  <a:lnTo>
                    <a:pt x="6329" y="5430"/>
                  </a:lnTo>
                  <a:lnTo>
                    <a:pt x="6351" y="5465"/>
                  </a:lnTo>
                  <a:lnTo>
                    <a:pt x="6382" y="5501"/>
                  </a:lnTo>
                  <a:lnTo>
                    <a:pt x="6401" y="5519"/>
                  </a:lnTo>
                  <a:lnTo>
                    <a:pt x="6427" y="5536"/>
                  </a:lnTo>
                  <a:lnTo>
                    <a:pt x="6458" y="5551"/>
                  </a:lnTo>
                  <a:lnTo>
                    <a:pt x="6494" y="5566"/>
                  </a:lnTo>
                  <a:lnTo>
                    <a:pt x="6535" y="5578"/>
                  </a:lnTo>
                  <a:lnTo>
                    <a:pt x="6579" y="5588"/>
                  </a:lnTo>
                  <a:lnTo>
                    <a:pt x="6627" y="5594"/>
                  </a:lnTo>
                  <a:lnTo>
                    <a:pt x="6678" y="5597"/>
                  </a:lnTo>
                  <a:lnTo>
                    <a:pt x="6716" y="5597"/>
                  </a:lnTo>
                  <a:lnTo>
                    <a:pt x="6752" y="5595"/>
                  </a:lnTo>
                  <a:lnTo>
                    <a:pt x="6786" y="5592"/>
                  </a:lnTo>
                  <a:lnTo>
                    <a:pt x="6818" y="5586"/>
                  </a:lnTo>
                  <a:lnTo>
                    <a:pt x="6874" y="5572"/>
                  </a:lnTo>
                  <a:lnTo>
                    <a:pt x="6919" y="5554"/>
                  </a:lnTo>
                  <a:lnTo>
                    <a:pt x="6956" y="5533"/>
                  </a:lnTo>
                  <a:lnTo>
                    <a:pt x="6986" y="5508"/>
                  </a:lnTo>
                  <a:lnTo>
                    <a:pt x="7010" y="5482"/>
                  </a:lnTo>
                  <a:lnTo>
                    <a:pt x="7027" y="5458"/>
                  </a:lnTo>
                  <a:lnTo>
                    <a:pt x="7038" y="5435"/>
                  </a:lnTo>
                  <a:lnTo>
                    <a:pt x="7047" y="5412"/>
                  </a:lnTo>
                  <a:lnTo>
                    <a:pt x="7052" y="5392"/>
                  </a:lnTo>
                  <a:lnTo>
                    <a:pt x="7054" y="5379"/>
                  </a:lnTo>
                  <a:lnTo>
                    <a:pt x="7054" y="5371"/>
                  </a:lnTo>
                  <a:close/>
                  <a:moveTo>
                    <a:pt x="7918" y="5342"/>
                  </a:moveTo>
                  <a:lnTo>
                    <a:pt x="7917" y="5324"/>
                  </a:lnTo>
                  <a:lnTo>
                    <a:pt x="7910" y="5295"/>
                  </a:lnTo>
                  <a:lnTo>
                    <a:pt x="7900" y="5268"/>
                  </a:lnTo>
                  <a:lnTo>
                    <a:pt x="7885" y="5244"/>
                  </a:lnTo>
                  <a:lnTo>
                    <a:pt x="7867" y="5223"/>
                  </a:lnTo>
                  <a:lnTo>
                    <a:pt x="7846" y="5204"/>
                  </a:lnTo>
                  <a:lnTo>
                    <a:pt x="7823" y="5188"/>
                  </a:lnTo>
                  <a:lnTo>
                    <a:pt x="7799" y="5175"/>
                  </a:lnTo>
                  <a:lnTo>
                    <a:pt x="7773" y="5165"/>
                  </a:lnTo>
                  <a:lnTo>
                    <a:pt x="7745" y="5157"/>
                  </a:lnTo>
                  <a:lnTo>
                    <a:pt x="7716" y="5150"/>
                  </a:lnTo>
                  <a:lnTo>
                    <a:pt x="7687" y="5143"/>
                  </a:lnTo>
                  <a:lnTo>
                    <a:pt x="7657" y="5137"/>
                  </a:lnTo>
                  <a:lnTo>
                    <a:pt x="7626" y="5131"/>
                  </a:lnTo>
                  <a:lnTo>
                    <a:pt x="7598" y="5127"/>
                  </a:lnTo>
                  <a:lnTo>
                    <a:pt x="7570" y="5123"/>
                  </a:lnTo>
                  <a:lnTo>
                    <a:pt x="7544" y="5121"/>
                  </a:lnTo>
                  <a:lnTo>
                    <a:pt x="7495" y="5114"/>
                  </a:lnTo>
                  <a:lnTo>
                    <a:pt x="7456" y="5104"/>
                  </a:lnTo>
                  <a:lnTo>
                    <a:pt x="7430" y="5089"/>
                  </a:lnTo>
                  <a:lnTo>
                    <a:pt x="7419" y="5071"/>
                  </a:lnTo>
                  <a:lnTo>
                    <a:pt x="7424" y="5050"/>
                  </a:lnTo>
                  <a:lnTo>
                    <a:pt x="7444" y="5034"/>
                  </a:lnTo>
                  <a:lnTo>
                    <a:pt x="7479" y="5023"/>
                  </a:lnTo>
                  <a:lnTo>
                    <a:pt x="7529" y="5016"/>
                  </a:lnTo>
                  <a:lnTo>
                    <a:pt x="7574" y="5013"/>
                  </a:lnTo>
                  <a:lnTo>
                    <a:pt x="7618" y="5013"/>
                  </a:lnTo>
                  <a:lnTo>
                    <a:pt x="7661" y="5015"/>
                  </a:lnTo>
                  <a:lnTo>
                    <a:pt x="7720" y="5020"/>
                  </a:lnTo>
                  <a:lnTo>
                    <a:pt x="7728" y="5019"/>
                  </a:lnTo>
                  <a:lnTo>
                    <a:pt x="7734" y="5015"/>
                  </a:lnTo>
                  <a:lnTo>
                    <a:pt x="7739" y="5008"/>
                  </a:lnTo>
                  <a:lnTo>
                    <a:pt x="7780" y="4900"/>
                  </a:lnTo>
                  <a:lnTo>
                    <a:pt x="7782" y="4888"/>
                  </a:lnTo>
                  <a:lnTo>
                    <a:pt x="7782" y="4886"/>
                  </a:lnTo>
                  <a:lnTo>
                    <a:pt x="7781" y="4878"/>
                  </a:lnTo>
                  <a:lnTo>
                    <a:pt x="7777" y="4874"/>
                  </a:lnTo>
                  <a:lnTo>
                    <a:pt x="7769" y="4872"/>
                  </a:lnTo>
                  <a:lnTo>
                    <a:pt x="7734" y="4864"/>
                  </a:lnTo>
                  <a:lnTo>
                    <a:pt x="7701" y="4857"/>
                  </a:lnTo>
                  <a:lnTo>
                    <a:pt x="7669" y="4852"/>
                  </a:lnTo>
                  <a:lnTo>
                    <a:pt x="7639" y="4849"/>
                  </a:lnTo>
                  <a:lnTo>
                    <a:pt x="7609" y="4848"/>
                  </a:lnTo>
                  <a:lnTo>
                    <a:pt x="7576" y="4848"/>
                  </a:lnTo>
                  <a:lnTo>
                    <a:pt x="7539" y="4849"/>
                  </a:lnTo>
                  <a:lnTo>
                    <a:pt x="7500" y="4851"/>
                  </a:lnTo>
                  <a:lnTo>
                    <a:pt x="7431" y="4860"/>
                  </a:lnTo>
                  <a:lnTo>
                    <a:pt x="7370" y="4873"/>
                  </a:lnTo>
                  <a:lnTo>
                    <a:pt x="7316" y="4893"/>
                  </a:lnTo>
                  <a:lnTo>
                    <a:pt x="7269" y="4919"/>
                  </a:lnTo>
                  <a:lnTo>
                    <a:pt x="7232" y="4951"/>
                  </a:lnTo>
                  <a:lnTo>
                    <a:pt x="7205" y="4989"/>
                  </a:lnTo>
                  <a:lnTo>
                    <a:pt x="7190" y="5033"/>
                  </a:lnTo>
                  <a:lnTo>
                    <a:pt x="7187" y="5084"/>
                  </a:lnTo>
                  <a:lnTo>
                    <a:pt x="7191" y="5116"/>
                  </a:lnTo>
                  <a:lnTo>
                    <a:pt x="7202" y="5145"/>
                  </a:lnTo>
                  <a:lnTo>
                    <a:pt x="7218" y="5171"/>
                  </a:lnTo>
                  <a:lnTo>
                    <a:pt x="7241" y="5194"/>
                  </a:lnTo>
                  <a:lnTo>
                    <a:pt x="7267" y="5214"/>
                  </a:lnTo>
                  <a:lnTo>
                    <a:pt x="7296" y="5231"/>
                  </a:lnTo>
                  <a:lnTo>
                    <a:pt x="7327" y="5245"/>
                  </a:lnTo>
                  <a:lnTo>
                    <a:pt x="7361" y="5256"/>
                  </a:lnTo>
                  <a:lnTo>
                    <a:pt x="7396" y="5265"/>
                  </a:lnTo>
                  <a:lnTo>
                    <a:pt x="7432" y="5273"/>
                  </a:lnTo>
                  <a:lnTo>
                    <a:pt x="7467" y="5280"/>
                  </a:lnTo>
                  <a:lnTo>
                    <a:pt x="7537" y="5291"/>
                  </a:lnTo>
                  <a:lnTo>
                    <a:pt x="7568" y="5297"/>
                  </a:lnTo>
                  <a:lnTo>
                    <a:pt x="7597" y="5303"/>
                  </a:lnTo>
                  <a:lnTo>
                    <a:pt x="7624" y="5310"/>
                  </a:lnTo>
                  <a:lnTo>
                    <a:pt x="7646" y="5318"/>
                  </a:lnTo>
                  <a:lnTo>
                    <a:pt x="7662" y="5327"/>
                  </a:lnTo>
                  <a:lnTo>
                    <a:pt x="7673" y="5338"/>
                  </a:lnTo>
                  <a:lnTo>
                    <a:pt x="7677" y="5351"/>
                  </a:lnTo>
                  <a:lnTo>
                    <a:pt x="7677" y="5361"/>
                  </a:lnTo>
                  <a:lnTo>
                    <a:pt x="7673" y="5371"/>
                  </a:lnTo>
                  <a:lnTo>
                    <a:pt x="7667" y="5379"/>
                  </a:lnTo>
                  <a:lnTo>
                    <a:pt x="7657" y="5387"/>
                  </a:lnTo>
                  <a:lnTo>
                    <a:pt x="7643" y="5394"/>
                  </a:lnTo>
                  <a:lnTo>
                    <a:pt x="7622" y="5400"/>
                  </a:lnTo>
                  <a:lnTo>
                    <a:pt x="7594" y="5405"/>
                  </a:lnTo>
                  <a:lnTo>
                    <a:pt x="7561" y="5408"/>
                  </a:lnTo>
                  <a:lnTo>
                    <a:pt x="7496" y="5410"/>
                  </a:lnTo>
                  <a:lnTo>
                    <a:pt x="7433" y="5404"/>
                  </a:lnTo>
                  <a:lnTo>
                    <a:pt x="7374" y="5391"/>
                  </a:lnTo>
                  <a:lnTo>
                    <a:pt x="7312" y="5369"/>
                  </a:lnTo>
                  <a:lnTo>
                    <a:pt x="7306" y="5368"/>
                  </a:lnTo>
                  <a:lnTo>
                    <a:pt x="7291" y="5369"/>
                  </a:lnTo>
                  <a:lnTo>
                    <a:pt x="7283" y="5373"/>
                  </a:lnTo>
                  <a:lnTo>
                    <a:pt x="7278" y="5379"/>
                  </a:lnTo>
                  <a:lnTo>
                    <a:pt x="7261" y="5407"/>
                  </a:lnTo>
                  <a:lnTo>
                    <a:pt x="7205" y="5492"/>
                  </a:lnTo>
                  <a:lnTo>
                    <a:pt x="7203" y="5496"/>
                  </a:lnTo>
                  <a:lnTo>
                    <a:pt x="7204" y="5505"/>
                  </a:lnTo>
                  <a:lnTo>
                    <a:pt x="7209" y="5510"/>
                  </a:lnTo>
                  <a:lnTo>
                    <a:pt x="7218" y="5516"/>
                  </a:lnTo>
                  <a:lnTo>
                    <a:pt x="7249" y="5531"/>
                  </a:lnTo>
                  <a:lnTo>
                    <a:pt x="7285" y="5543"/>
                  </a:lnTo>
                  <a:lnTo>
                    <a:pt x="7325" y="5554"/>
                  </a:lnTo>
                  <a:lnTo>
                    <a:pt x="7370" y="5562"/>
                  </a:lnTo>
                  <a:lnTo>
                    <a:pt x="7413" y="5569"/>
                  </a:lnTo>
                  <a:lnTo>
                    <a:pt x="7450" y="5573"/>
                  </a:lnTo>
                  <a:lnTo>
                    <a:pt x="7480" y="5576"/>
                  </a:lnTo>
                  <a:lnTo>
                    <a:pt x="7504" y="5577"/>
                  </a:lnTo>
                  <a:lnTo>
                    <a:pt x="7540" y="5576"/>
                  </a:lnTo>
                  <a:lnTo>
                    <a:pt x="7569" y="5575"/>
                  </a:lnTo>
                  <a:lnTo>
                    <a:pt x="7617" y="5570"/>
                  </a:lnTo>
                  <a:lnTo>
                    <a:pt x="7662" y="5562"/>
                  </a:lnTo>
                  <a:lnTo>
                    <a:pt x="7703" y="5552"/>
                  </a:lnTo>
                  <a:lnTo>
                    <a:pt x="7740" y="5540"/>
                  </a:lnTo>
                  <a:lnTo>
                    <a:pt x="7774" y="5527"/>
                  </a:lnTo>
                  <a:lnTo>
                    <a:pt x="7803" y="5513"/>
                  </a:lnTo>
                  <a:lnTo>
                    <a:pt x="7827" y="5499"/>
                  </a:lnTo>
                  <a:lnTo>
                    <a:pt x="7847" y="5485"/>
                  </a:lnTo>
                  <a:lnTo>
                    <a:pt x="7863" y="5470"/>
                  </a:lnTo>
                  <a:lnTo>
                    <a:pt x="7877" y="5454"/>
                  </a:lnTo>
                  <a:lnTo>
                    <a:pt x="7889" y="5437"/>
                  </a:lnTo>
                  <a:lnTo>
                    <a:pt x="7899" y="5420"/>
                  </a:lnTo>
                  <a:lnTo>
                    <a:pt x="7912" y="5388"/>
                  </a:lnTo>
                  <a:lnTo>
                    <a:pt x="7918" y="5363"/>
                  </a:lnTo>
                  <a:lnTo>
                    <a:pt x="7918" y="5342"/>
                  </a:lnTo>
                  <a:close/>
                  <a:moveTo>
                    <a:pt x="9059" y="5118"/>
                  </a:moveTo>
                  <a:lnTo>
                    <a:pt x="9058" y="5116"/>
                  </a:lnTo>
                  <a:lnTo>
                    <a:pt x="9058" y="5108"/>
                  </a:lnTo>
                  <a:lnTo>
                    <a:pt x="9057" y="5098"/>
                  </a:lnTo>
                  <a:lnTo>
                    <a:pt x="9055" y="5090"/>
                  </a:lnTo>
                  <a:lnTo>
                    <a:pt x="9035" y="5021"/>
                  </a:lnTo>
                  <a:lnTo>
                    <a:pt x="9016" y="4959"/>
                  </a:lnTo>
                  <a:lnTo>
                    <a:pt x="8984" y="4849"/>
                  </a:lnTo>
                  <a:lnTo>
                    <a:pt x="8980" y="4833"/>
                  </a:lnTo>
                  <a:lnTo>
                    <a:pt x="8970" y="4811"/>
                  </a:lnTo>
                  <a:lnTo>
                    <a:pt x="8957" y="4787"/>
                  </a:lnTo>
                  <a:lnTo>
                    <a:pt x="8934" y="4760"/>
                  </a:lnTo>
                  <a:lnTo>
                    <a:pt x="8903" y="4734"/>
                  </a:lnTo>
                  <a:lnTo>
                    <a:pt x="8865" y="4708"/>
                  </a:lnTo>
                  <a:lnTo>
                    <a:pt x="8842" y="4697"/>
                  </a:lnTo>
                  <a:lnTo>
                    <a:pt x="8816" y="4688"/>
                  </a:lnTo>
                  <a:lnTo>
                    <a:pt x="8816" y="5146"/>
                  </a:lnTo>
                  <a:lnTo>
                    <a:pt x="8812" y="5170"/>
                  </a:lnTo>
                  <a:lnTo>
                    <a:pt x="8800" y="5190"/>
                  </a:lnTo>
                  <a:lnTo>
                    <a:pt x="8783" y="5206"/>
                  </a:lnTo>
                  <a:lnTo>
                    <a:pt x="8755" y="5222"/>
                  </a:lnTo>
                  <a:lnTo>
                    <a:pt x="8728" y="5232"/>
                  </a:lnTo>
                  <a:lnTo>
                    <a:pt x="8702" y="5239"/>
                  </a:lnTo>
                  <a:lnTo>
                    <a:pt x="8675" y="5242"/>
                  </a:lnTo>
                  <a:lnTo>
                    <a:pt x="8666" y="5242"/>
                  </a:lnTo>
                  <a:lnTo>
                    <a:pt x="8656" y="5242"/>
                  </a:lnTo>
                  <a:lnTo>
                    <a:pt x="8645" y="5241"/>
                  </a:lnTo>
                  <a:lnTo>
                    <a:pt x="8633" y="5239"/>
                  </a:lnTo>
                  <a:lnTo>
                    <a:pt x="8610" y="5232"/>
                  </a:lnTo>
                  <a:lnTo>
                    <a:pt x="8590" y="5219"/>
                  </a:lnTo>
                  <a:lnTo>
                    <a:pt x="8575" y="5199"/>
                  </a:lnTo>
                  <a:lnTo>
                    <a:pt x="8565" y="5173"/>
                  </a:lnTo>
                  <a:lnTo>
                    <a:pt x="8542" y="5071"/>
                  </a:lnTo>
                  <a:lnTo>
                    <a:pt x="8519" y="4969"/>
                  </a:lnTo>
                  <a:lnTo>
                    <a:pt x="8516" y="4942"/>
                  </a:lnTo>
                  <a:lnTo>
                    <a:pt x="8521" y="4918"/>
                  </a:lnTo>
                  <a:lnTo>
                    <a:pt x="8533" y="4898"/>
                  </a:lnTo>
                  <a:lnTo>
                    <a:pt x="8550" y="4883"/>
                  </a:lnTo>
                  <a:lnTo>
                    <a:pt x="8568" y="4872"/>
                  </a:lnTo>
                  <a:lnTo>
                    <a:pt x="8585" y="4864"/>
                  </a:lnTo>
                  <a:lnTo>
                    <a:pt x="8601" y="4858"/>
                  </a:lnTo>
                  <a:lnTo>
                    <a:pt x="8618" y="4854"/>
                  </a:lnTo>
                  <a:lnTo>
                    <a:pt x="8635" y="4851"/>
                  </a:lnTo>
                  <a:lnTo>
                    <a:pt x="8652" y="4849"/>
                  </a:lnTo>
                  <a:lnTo>
                    <a:pt x="8671" y="4849"/>
                  </a:lnTo>
                  <a:lnTo>
                    <a:pt x="8693" y="4851"/>
                  </a:lnTo>
                  <a:lnTo>
                    <a:pt x="8715" y="4858"/>
                  </a:lnTo>
                  <a:lnTo>
                    <a:pt x="8734" y="4871"/>
                  </a:lnTo>
                  <a:lnTo>
                    <a:pt x="8750" y="4890"/>
                  </a:lnTo>
                  <a:lnTo>
                    <a:pt x="8760" y="4916"/>
                  </a:lnTo>
                  <a:lnTo>
                    <a:pt x="8786" y="5017"/>
                  </a:lnTo>
                  <a:lnTo>
                    <a:pt x="8813" y="5118"/>
                  </a:lnTo>
                  <a:lnTo>
                    <a:pt x="8816" y="5146"/>
                  </a:lnTo>
                  <a:lnTo>
                    <a:pt x="8816" y="4688"/>
                  </a:lnTo>
                  <a:lnTo>
                    <a:pt x="8815" y="4688"/>
                  </a:lnTo>
                  <a:lnTo>
                    <a:pt x="8784" y="4681"/>
                  </a:lnTo>
                  <a:lnTo>
                    <a:pt x="8748" y="4677"/>
                  </a:lnTo>
                  <a:lnTo>
                    <a:pt x="8709" y="4676"/>
                  </a:lnTo>
                  <a:lnTo>
                    <a:pt x="8668" y="4678"/>
                  </a:lnTo>
                  <a:lnTo>
                    <a:pt x="8624" y="4683"/>
                  </a:lnTo>
                  <a:lnTo>
                    <a:pt x="8579" y="4692"/>
                  </a:lnTo>
                  <a:lnTo>
                    <a:pt x="8533" y="4703"/>
                  </a:lnTo>
                  <a:lnTo>
                    <a:pt x="8492" y="4717"/>
                  </a:lnTo>
                  <a:lnTo>
                    <a:pt x="8454" y="4733"/>
                  </a:lnTo>
                  <a:lnTo>
                    <a:pt x="8420" y="4751"/>
                  </a:lnTo>
                  <a:lnTo>
                    <a:pt x="8390" y="4770"/>
                  </a:lnTo>
                  <a:lnTo>
                    <a:pt x="8365" y="4789"/>
                  </a:lnTo>
                  <a:lnTo>
                    <a:pt x="8345" y="4807"/>
                  </a:lnTo>
                  <a:lnTo>
                    <a:pt x="8329" y="4825"/>
                  </a:lnTo>
                  <a:lnTo>
                    <a:pt x="8317" y="4844"/>
                  </a:lnTo>
                  <a:lnTo>
                    <a:pt x="8306" y="4863"/>
                  </a:lnTo>
                  <a:lnTo>
                    <a:pt x="8298" y="4883"/>
                  </a:lnTo>
                  <a:lnTo>
                    <a:pt x="8291" y="4904"/>
                  </a:lnTo>
                  <a:lnTo>
                    <a:pt x="8286" y="4924"/>
                  </a:lnTo>
                  <a:lnTo>
                    <a:pt x="8283" y="4940"/>
                  </a:lnTo>
                  <a:lnTo>
                    <a:pt x="8281" y="4953"/>
                  </a:lnTo>
                  <a:lnTo>
                    <a:pt x="8281" y="4963"/>
                  </a:lnTo>
                  <a:lnTo>
                    <a:pt x="8281" y="4973"/>
                  </a:lnTo>
                  <a:lnTo>
                    <a:pt x="8282" y="4982"/>
                  </a:lnTo>
                  <a:lnTo>
                    <a:pt x="8309" y="5118"/>
                  </a:lnTo>
                  <a:lnTo>
                    <a:pt x="8333" y="5244"/>
                  </a:lnTo>
                  <a:lnTo>
                    <a:pt x="8341" y="5266"/>
                  </a:lnTo>
                  <a:lnTo>
                    <a:pt x="8352" y="5292"/>
                  </a:lnTo>
                  <a:lnTo>
                    <a:pt x="8374" y="5320"/>
                  </a:lnTo>
                  <a:lnTo>
                    <a:pt x="8404" y="5349"/>
                  </a:lnTo>
                  <a:lnTo>
                    <a:pt x="8443" y="5376"/>
                  </a:lnTo>
                  <a:lnTo>
                    <a:pt x="8466" y="5389"/>
                  </a:lnTo>
                  <a:lnTo>
                    <a:pt x="8495" y="5399"/>
                  </a:lnTo>
                  <a:lnTo>
                    <a:pt x="8528" y="5407"/>
                  </a:lnTo>
                  <a:lnTo>
                    <a:pt x="8566" y="5412"/>
                  </a:lnTo>
                  <a:lnTo>
                    <a:pt x="8608" y="5415"/>
                  </a:lnTo>
                  <a:lnTo>
                    <a:pt x="8653" y="5413"/>
                  </a:lnTo>
                  <a:lnTo>
                    <a:pt x="8701" y="5408"/>
                  </a:lnTo>
                  <a:lnTo>
                    <a:pt x="8751" y="5398"/>
                  </a:lnTo>
                  <a:lnTo>
                    <a:pt x="8801" y="5385"/>
                  </a:lnTo>
                  <a:lnTo>
                    <a:pt x="8846" y="5370"/>
                  </a:lnTo>
                  <a:lnTo>
                    <a:pt x="8887" y="5352"/>
                  </a:lnTo>
                  <a:lnTo>
                    <a:pt x="8924" y="5332"/>
                  </a:lnTo>
                  <a:lnTo>
                    <a:pt x="8955" y="5311"/>
                  </a:lnTo>
                  <a:lnTo>
                    <a:pt x="8982" y="5290"/>
                  </a:lnTo>
                  <a:lnTo>
                    <a:pt x="9003" y="5270"/>
                  </a:lnTo>
                  <a:lnTo>
                    <a:pt x="9018" y="5251"/>
                  </a:lnTo>
                  <a:lnTo>
                    <a:pt x="9024" y="5242"/>
                  </a:lnTo>
                  <a:lnTo>
                    <a:pt x="9030" y="5231"/>
                  </a:lnTo>
                  <a:lnTo>
                    <a:pt x="9040" y="5211"/>
                  </a:lnTo>
                  <a:lnTo>
                    <a:pt x="9048" y="5190"/>
                  </a:lnTo>
                  <a:lnTo>
                    <a:pt x="9053" y="5168"/>
                  </a:lnTo>
                  <a:lnTo>
                    <a:pt x="9056" y="5148"/>
                  </a:lnTo>
                  <a:lnTo>
                    <a:pt x="9058" y="5131"/>
                  </a:lnTo>
                  <a:lnTo>
                    <a:pt x="9059" y="5118"/>
                  </a:lnTo>
                  <a:close/>
                  <a:moveTo>
                    <a:pt x="9706" y="4840"/>
                  </a:moveTo>
                  <a:lnTo>
                    <a:pt x="9654" y="4709"/>
                  </a:lnTo>
                  <a:lnTo>
                    <a:pt x="9644" y="4706"/>
                  </a:lnTo>
                  <a:lnTo>
                    <a:pt x="9564" y="4735"/>
                  </a:lnTo>
                  <a:lnTo>
                    <a:pt x="9499" y="4757"/>
                  </a:lnTo>
                  <a:lnTo>
                    <a:pt x="9434" y="4779"/>
                  </a:lnTo>
                  <a:lnTo>
                    <a:pt x="9369" y="4801"/>
                  </a:lnTo>
                  <a:lnTo>
                    <a:pt x="9320" y="4660"/>
                  </a:lnTo>
                  <a:lnTo>
                    <a:pt x="9399" y="4634"/>
                  </a:lnTo>
                  <a:lnTo>
                    <a:pt x="9478" y="4607"/>
                  </a:lnTo>
                  <a:lnTo>
                    <a:pt x="9557" y="4579"/>
                  </a:lnTo>
                  <a:lnTo>
                    <a:pt x="9635" y="4551"/>
                  </a:lnTo>
                  <a:lnTo>
                    <a:pt x="9651" y="4545"/>
                  </a:lnTo>
                  <a:lnTo>
                    <a:pt x="9656" y="4536"/>
                  </a:lnTo>
                  <a:lnTo>
                    <a:pt x="9604" y="4405"/>
                  </a:lnTo>
                  <a:lnTo>
                    <a:pt x="9593" y="4402"/>
                  </a:lnTo>
                  <a:lnTo>
                    <a:pt x="9578" y="4407"/>
                  </a:lnTo>
                  <a:lnTo>
                    <a:pt x="9507" y="4433"/>
                  </a:lnTo>
                  <a:lnTo>
                    <a:pt x="9436" y="4459"/>
                  </a:lnTo>
                  <a:lnTo>
                    <a:pt x="9364" y="4483"/>
                  </a:lnTo>
                  <a:lnTo>
                    <a:pt x="9292" y="4507"/>
                  </a:lnTo>
                  <a:lnTo>
                    <a:pt x="9220" y="4530"/>
                  </a:lnTo>
                  <a:lnTo>
                    <a:pt x="9148" y="4552"/>
                  </a:lnTo>
                  <a:lnTo>
                    <a:pt x="9063" y="4578"/>
                  </a:lnTo>
                  <a:lnTo>
                    <a:pt x="9055" y="4588"/>
                  </a:lnTo>
                  <a:lnTo>
                    <a:pt x="9084" y="4679"/>
                  </a:lnTo>
                  <a:lnTo>
                    <a:pt x="9264" y="5251"/>
                  </a:lnTo>
                  <a:lnTo>
                    <a:pt x="9277" y="5254"/>
                  </a:lnTo>
                  <a:lnTo>
                    <a:pt x="9384" y="5222"/>
                  </a:lnTo>
                  <a:lnTo>
                    <a:pt x="9492" y="5188"/>
                  </a:lnTo>
                  <a:lnTo>
                    <a:pt x="9501" y="5177"/>
                  </a:lnTo>
                  <a:lnTo>
                    <a:pt x="9420" y="4946"/>
                  </a:lnTo>
                  <a:lnTo>
                    <a:pt x="9486" y="4924"/>
                  </a:lnTo>
                  <a:lnTo>
                    <a:pt x="9552" y="4902"/>
                  </a:lnTo>
                  <a:lnTo>
                    <a:pt x="9618" y="4879"/>
                  </a:lnTo>
                  <a:lnTo>
                    <a:pt x="9700" y="4850"/>
                  </a:lnTo>
                  <a:lnTo>
                    <a:pt x="9706" y="4840"/>
                  </a:lnTo>
                  <a:close/>
                  <a:moveTo>
                    <a:pt x="10733" y="4336"/>
                  </a:moveTo>
                  <a:lnTo>
                    <a:pt x="10732" y="4311"/>
                  </a:lnTo>
                  <a:lnTo>
                    <a:pt x="10728" y="4286"/>
                  </a:lnTo>
                  <a:lnTo>
                    <a:pt x="10723" y="4266"/>
                  </a:lnTo>
                  <a:lnTo>
                    <a:pt x="10718" y="4253"/>
                  </a:lnTo>
                  <a:lnTo>
                    <a:pt x="10715" y="4246"/>
                  </a:lnTo>
                  <a:lnTo>
                    <a:pt x="10714" y="4244"/>
                  </a:lnTo>
                  <a:lnTo>
                    <a:pt x="10713" y="4242"/>
                  </a:lnTo>
                  <a:lnTo>
                    <a:pt x="10670" y="4167"/>
                  </a:lnTo>
                  <a:lnTo>
                    <a:pt x="10655" y="4147"/>
                  </a:lnTo>
                  <a:lnTo>
                    <a:pt x="10636" y="4127"/>
                  </a:lnTo>
                  <a:lnTo>
                    <a:pt x="10607" y="4107"/>
                  </a:lnTo>
                  <a:lnTo>
                    <a:pt x="10570" y="4088"/>
                  </a:lnTo>
                  <a:lnTo>
                    <a:pt x="10526" y="4072"/>
                  </a:lnTo>
                  <a:lnTo>
                    <a:pt x="10505" y="4067"/>
                  </a:lnTo>
                  <a:lnTo>
                    <a:pt x="10505" y="4378"/>
                  </a:lnTo>
                  <a:lnTo>
                    <a:pt x="10498" y="4414"/>
                  </a:lnTo>
                  <a:lnTo>
                    <a:pt x="10471" y="4447"/>
                  </a:lnTo>
                  <a:lnTo>
                    <a:pt x="10424" y="4477"/>
                  </a:lnTo>
                  <a:lnTo>
                    <a:pt x="10355" y="4510"/>
                  </a:lnTo>
                  <a:lnTo>
                    <a:pt x="10249" y="4297"/>
                  </a:lnTo>
                  <a:lnTo>
                    <a:pt x="10315" y="4265"/>
                  </a:lnTo>
                  <a:lnTo>
                    <a:pt x="10366" y="4246"/>
                  </a:lnTo>
                  <a:lnTo>
                    <a:pt x="10408" y="4244"/>
                  </a:lnTo>
                  <a:lnTo>
                    <a:pt x="10442" y="4259"/>
                  </a:lnTo>
                  <a:lnTo>
                    <a:pt x="10468" y="4291"/>
                  </a:lnTo>
                  <a:lnTo>
                    <a:pt x="10493" y="4339"/>
                  </a:lnTo>
                  <a:lnTo>
                    <a:pt x="10505" y="4378"/>
                  </a:lnTo>
                  <a:lnTo>
                    <a:pt x="10505" y="4067"/>
                  </a:lnTo>
                  <a:lnTo>
                    <a:pt x="10501" y="4066"/>
                  </a:lnTo>
                  <a:lnTo>
                    <a:pt x="10473" y="4064"/>
                  </a:lnTo>
                  <a:lnTo>
                    <a:pt x="10440" y="4065"/>
                  </a:lnTo>
                  <a:lnTo>
                    <a:pt x="10405" y="4069"/>
                  </a:lnTo>
                  <a:lnTo>
                    <a:pt x="10366" y="4077"/>
                  </a:lnTo>
                  <a:lnTo>
                    <a:pt x="10327" y="4089"/>
                  </a:lnTo>
                  <a:lnTo>
                    <a:pt x="10285" y="4104"/>
                  </a:lnTo>
                  <a:lnTo>
                    <a:pt x="10243" y="4123"/>
                  </a:lnTo>
                  <a:lnTo>
                    <a:pt x="10181" y="4153"/>
                  </a:lnTo>
                  <a:lnTo>
                    <a:pt x="10118" y="4183"/>
                  </a:lnTo>
                  <a:lnTo>
                    <a:pt x="10055" y="4211"/>
                  </a:lnTo>
                  <a:lnTo>
                    <a:pt x="9980" y="4245"/>
                  </a:lnTo>
                  <a:lnTo>
                    <a:pt x="9974" y="4256"/>
                  </a:lnTo>
                  <a:lnTo>
                    <a:pt x="9979" y="4267"/>
                  </a:lnTo>
                  <a:lnTo>
                    <a:pt x="10120" y="4571"/>
                  </a:lnTo>
                  <a:lnTo>
                    <a:pt x="10267" y="4887"/>
                  </a:lnTo>
                  <a:lnTo>
                    <a:pt x="10281" y="4888"/>
                  </a:lnTo>
                  <a:lnTo>
                    <a:pt x="10383" y="4842"/>
                  </a:lnTo>
                  <a:lnTo>
                    <a:pt x="10486" y="4794"/>
                  </a:lnTo>
                  <a:lnTo>
                    <a:pt x="10493" y="4782"/>
                  </a:lnTo>
                  <a:lnTo>
                    <a:pt x="10427" y="4651"/>
                  </a:lnTo>
                  <a:lnTo>
                    <a:pt x="10497" y="4617"/>
                  </a:lnTo>
                  <a:lnTo>
                    <a:pt x="10530" y="4600"/>
                  </a:lnTo>
                  <a:lnTo>
                    <a:pt x="10560" y="4582"/>
                  </a:lnTo>
                  <a:lnTo>
                    <a:pt x="10588" y="4564"/>
                  </a:lnTo>
                  <a:lnTo>
                    <a:pt x="10614" y="4544"/>
                  </a:lnTo>
                  <a:lnTo>
                    <a:pt x="10652" y="4510"/>
                  </a:lnTo>
                  <a:lnTo>
                    <a:pt x="10656" y="4506"/>
                  </a:lnTo>
                  <a:lnTo>
                    <a:pt x="10687" y="4470"/>
                  </a:lnTo>
                  <a:lnTo>
                    <a:pt x="10708" y="4434"/>
                  </a:lnTo>
                  <a:lnTo>
                    <a:pt x="10722" y="4399"/>
                  </a:lnTo>
                  <a:lnTo>
                    <a:pt x="10730" y="4365"/>
                  </a:lnTo>
                  <a:lnTo>
                    <a:pt x="10733" y="4336"/>
                  </a:lnTo>
                  <a:close/>
                  <a:moveTo>
                    <a:pt x="11637" y="4116"/>
                  </a:moveTo>
                  <a:lnTo>
                    <a:pt x="11630" y="4107"/>
                  </a:lnTo>
                  <a:lnTo>
                    <a:pt x="11560" y="4064"/>
                  </a:lnTo>
                  <a:lnTo>
                    <a:pt x="11491" y="4022"/>
                  </a:lnTo>
                  <a:lnTo>
                    <a:pt x="11422" y="3979"/>
                  </a:lnTo>
                  <a:lnTo>
                    <a:pt x="11388" y="3957"/>
                  </a:lnTo>
                  <a:lnTo>
                    <a:pt x="11353" y="3935"/>
                  </a:lnTo>
                  <a:lnTo>
                    <a:pt x="11285" y="3891"/>
                  </a:lnTo>
                  <a:lnTo>
                    <a:pt x="11217" y="3846"/>
                  </a:lnTo>
                  <a:lnTo>
                    <a:pt x="11214" y="3845"/>
                  </a:lnTo>
                  <a:lnTo>
                    <a:pt x="11214" y="4101"/>
                  </a:lnTo>
                  <a:lnTo>
                    <a:pt x="11136" y="4151"/>
                  </a:lnTo>
                  <a:lnTo>
                    <a:pt x="11056" y="4199"/>
                  </a:lnTo>
                  <a:lnTo>
                    <a:pt x="11045" y="4139"/>
                  </a:lnTo>
                  <a:lnTo>
                    <a:pt x="11034" y="4078"/>
                  </a:lnTo>
                  <a:lnTo>
                    <a:pt x="11023" y="4017"/>
                  </a:lnTo>
                  <a:lnTo>
                    <a:pt x="11011" y="3957"/>
                  </a:lnTo>
                  <a:lnTo>
                    <a:pt x="11112" y="4030"/>
                  </a:lnTo>
                  <a:lnTo>
                    <a:pt x="11214" y="4101"/>
                  </a:lnTo>
                  <a:lnTo>
                    <a:pt x="11214" y="3845"/>
                  </a:lnTo>
                  <a:lnTo>
                    <a:pt x="11150" y="3801"/>
                  </a:lnTo>
                  <a:lnTo>
                    <a:pt x="11083" y="3756"/>
                  </a:lnTo>
                  <a:lnTo>
                    <a:pt x="11005" y="3702"/>
                  </a:lnTo>
                  <a:lnTo>
                    <a:pt x="10994" y="3702"/>
                  </a:lnTo>
                  <a:lnTo>
                    <a:pt x="10935" y="3739"/>
                  </a:lnTo>
                  <a:lnTo>
                    <a:pt x="10889" y="3768"/>
                  </a:lnTo>
                  <a:lnTo>
                    <a:pt x="10843" y="3796"/>
                  </a:lnTo>
                  <a:lnTo>
                    <a:pt x="10784" y="3832"/>
                  </a:lnTo>
                  <a:lnTo>
                    <a:pt x="10779" y="3842"/>
                  </a:lnTo>
                  <a:lnTo>
                    <a:pt x="10781" y="3855"/>
                  </a:lnTo>
                  <a:lnTo>
                    <a:pt x="10795" y="3934"/>
                  </a:lnTo>
                  <a:lnTo>
                    <a:pt x="10809" y="4012"/>
                  </a:lnTo>
                  <a:lnTo>
                    <a:pt x="10822" y="4091"/>
                  </a:lnTo>
                  <a:lnTo>
                    <a:pt x="10834" y="4170"/>
                  </a:lnTo>
                  <a:lnTo>
                    <a:pt x="10846" y="4252"/>
                  </a:lnTo>
                  <a:lnTo>
                    <a:pt x="10857" y="4329"/>
                  </a:lnTo>
                  <a:lnTo>
                    <a:pt x="10868" y="4409"/>
                  </a:lnTo>
                  <a:lnTo>
                    <a:pt x="10878" y="4488"/>
                  </a:lnTo>
                  <a:lnTo>
                    <a:pt x="10888" y="4568"/>
                  </a:lnTo>
                  <a:lnTo>
                    <a:pt x="10894" y="4579"/>
                  </a:lnTo>
                  <a:lnTo>
                    <a:pt x="10908" y="4579"/>
                  </a:lnTo>
                  <a:lnTo>
                    <a:pt x="11002" y="4526"/>
                  </a:lnTo>
                  <a:lnTo>
                    <a:pt x="11096" y="4472"/>
                  </a:lnTo>
                  <a:lnTo>
                    <a:pt x="11102" y="4462"/>
                  </a:lnTo>
                  <a:lnTo>
                    <a:pt x="11099" y="4450"/>
                  </a:lnTo>
                  <a:lnTo>
                    <a:pt x="11092" y="4408"/>
                  </a:lnTo>
                  <a:lnTo>
                    <a:pt x="11085" y="4368"/>
                  </a:lnTo>
                  <a:lnTo>
                    <a:pt x="11154" y="4326"/>
                  </a:lnTo>
                  <a:lnTo>
                    <a:pt x="11222" y="4284"/>
                  </a:lnTo>
                  <a:lnTo>
                    <a:pt x="11291" y="4241"/>
                  </a:lnTo>
                  <a:lnTo>
                    <a:pt x="11356" y="4199"/>
                  </a:lnTo>
                  <a:lnTo>
                    <a:pt x="11358" y="4198"/>
                  </a:lnTo>
                  <a:lnTo>
                    <a:pt x="11430" y="4244"/>
                  </a:lnTo>
                  <a:lnTo>
                    <a:pt x="11440" y="4252"/>
                  </a:lnTo>
                  <a:lnTo>
                    <a:pt x="11452" y="4251"/>
                  </a:lnTo>
                  <a:lnTo>
                    <a:pt x="11532" y="4198"/>
                  </a:lnTo>
                  <a:lnTo>
                    <a:pt x="11582" y="4164"/>
                  </a:lnTo>
                  <a:lnTo>
                    <a:pt x="11632" y="4129"/>
                  </a:lnTo>
                  <a:lnTo>
                    <a:pt x="11637" y="4116"/>
                  </a:lnTo>
                  <a:close/>
                  <a:moveTo>
                    <a:pt x="12348" y="3554"/>
                  </a:moveTo>
                  <a:lnTo>
                    <a:pt x="12340" y="3546"/>
                  </a:lnTo>
                  <a:lnTo>
                    <a:pt x="12256" y="3529"/>
                  </a:lnTo>
                  <a:lnTo>
                    <a:pt x="12173" y="3512"/>
                  </a:lnTo>
                  <a:lnTo>
                    <a:pt x="12090" y="3495"/>
                  </a:lnTo>
                  <a:lnTo>
                    <a:pt x="12008" y="3476"/>
                  </a:lnTo>
                  <a:lnTo>
                    <a:pt x="11926" y="3456"/>
                  </a:lnTo>
                  <a:lnTo>
                    <a:pt x="11845" y="3436"/>
                  </a:lnTo>
                  <a:lnTo>
                    <a:pt x="11849" y="3346"/>
                  </a:lnTo>
                  <a:lnTo>
                    <a:pt x="11852" y="3256"/>
                  </a:lnTo>
                  <a:lnTo>
                    <a:pt x="11853" y="3167"/>
                  </a:lnTo>
                  <a:lnTo>
                    <a:pt x="11854" y="3078"/>
                  </a:lnTo>
                  <a:lnTo>
                    <a:pt x="11846" y="3068"/>
                  </a:lnTo>
                  <a:lnTo>
                    <a:pt x="11833" y="3071"/>
                  </a:lnTo>
                  <a:lnTo>
                    <a:pt x="11748" y="3144"/>
                  </a:lnTo>
                  <a:lnTo>
                    <a:pt x="11672" y="3207"/>
                  </a:lnTo>
                  <a:lnTo>
                    <a:pt x="11664" y="3213"/>
                  </a:lnTo>
                  <a:lnTo>
                    <a:pt x="11660" y="3222"/>
                  </a:lnTo>
                  <a:lnTo>
                    <a:pt x="11661" y="3233"/>
                  </a:lnTo>
                  <a:lnTo>
                    <a:pt x="11658" y="3309"/>
                  </a:lnTo>
                  <a:lnTo>
                    <a:pt x="11655" y="3385"/>
                  </a:lnTo>
                  <a:lnTo>
                    <a:pt x="11651" y="3461"/>
                  </a:lnTo>
                  <a:lnTo>
                    <a:pt x="11646" y="3537"/>
                  </a:lnTo>
                  <a:lnTo>
                    <a:pt x="11499" y="3353"/>
                  </a:lnTo>
                  <a:lnTo>
                    <a:pt x="11486" y="3355"/>
                  </a:lnTo>
                  <a:lnTo>
                    <a:pt x="11403" y="3418"/>
                  </a:lnTo>
                  <a:lnTo>
                    <a:pt x="11319" y="3479"/>
                  </a:lnTo>
                  <a:lnTo>
                    <a:pt x="11315" y="3492"/>
                  </a:lnTo>
                  <a:lnTo>
                    <a:pt x="11372" y="3568"/>
                  </a:lnTo>
                  <a:lnTo>
                    <a:pt x="11733" y="4049"/>
                  </a:lnTo>
                  <a:lnTo>
                    <a:pt x="11747" y="4048"/>
                  </a:lnTo>
                  <a:lnTo>
                    <a:pt x="11799" y="4009"/>
                  </a:lnTo>
                  <a:lnTo>
                    <a:pt x="11878" y="3950"/>
                  </a:lnTo>
                  <a:lnTo>
                    <a:pt x="11930" y="3910"/>
                  </a:lnTo>
                  <a:lnTo>
                    <a:pt x="11934" y="3897"/>
                  </a:lnTo>
                  <a:lnTo>
                    <a:pt x="11825" y="3761"/>
                  </a:lnTo>
                  <a:lnTo>
                    <a:pt x="11833" y="3639"/>
                  </a:lnTo>
                  <a:lnTo>
                    <a:pt x="11912" y="3660"/>
                  </a:lnTo>
                  <a:lnTo>
                    <a:pt x="11991" y="3679"/>
                  </a:lnTo>
                  <a:lnTo>
                    <a:pt x="12070" y="3698"/>
                  </a:lnTo>
                  <a:lnTo>
                    <a:pt x="12161" y="3719"/>
                  </a:lnTo>
                  <a:lnTo>
                    <a:pt x="12172" y="3716"/>
                  </a:lnTo>
                  <a:lnTo>
                    <a:pt x="12218" y="3677"/>
                  </a:lnTo>
                  <a:lnTo>
                    <a:pt x="12294" y="3611"/>
                  </a:lnTo>
                  <a:lnTo>
                    <a:pt x="12344" y="3568"/>
                  </a:lnTo>
                  <a:lnTo>
                    <a:pt x="12348" y="3554"/>
                  </a:lnTo>
                  <a:close/>
                  <a:moveTo>
                    <a:pt x="12623" y="3300"/>
                  </a:moveTo>
                  <a:lnTo>
                    <a:pt x="12623" y="3292"/>
                  </a:lnTo>
                  <a:lnTo>
                    <a:pt x="12618" y="3285"/>
                  </a:lnTo>
                  <a:lnTo>
                    <a:pt x="12559" y="3226"/>
                  </a:lnTo>
                  <a:lnTo>
                    <a:pt x="12133" y="2802"/>
                  </a:lnTo>
                  <a:lnTo>
                    <a:pt x="12120" y="2806"/>
                  </a:lnTo>
                  <a:lnTo>
                    <a:pt x="12044" y="2879"/>
                  </a:lnTo>
                  <a:lnTo>
                    <a:pt x="11967" y="2951"/>
                  </a:lnTo>
                  <a:lnTo>
                    <a:pt x="11964" y="2964"/>
                  </a:lnTo>
                  <a:lnTo>
                    <a:pt x="11972" y="2972"/>
                  </a:lnTo>
                  <a:lnTo>
                    <a:pt x="12029" y="3033"/>
                  </a:lnTo>
                  <a:lnTo>
                    <a:pt x="12441" y="3469"/>
                  </a:lnTo>
                  <a:lnTo>
                    <a:pt x="12455" y="3467"/>
                  </a:lnTo>
                  <a:lnTo>
                    <a:pt x="12540" y="3388"/>
                  </a:lnTo>
                  <a:lnTo>
                    <a:pt x="12612" y="3318"/>
                  </a:lnTo>
                  <a:lnTo>
                    <a:pt x="12619" y="3309"/>
                  </a:lnTo>
                  <a:lnTo>
                    <a:pt x="12623" y="3300"/>
                  </a:lnTo>
                  <a:close/>
                  <a:moveTo>
                    <a:pt x="13150" y="2631"/>
                  </a:moveTo>
                  <a:lnTo>
                    <a:pt x="13149" y="2609"/>
                  </a:lnTo>
                  <a:lnTo>
                    <a:pt x="13147" y="2588"/>
                  </a:lnTo>
                  <a:lnTo>
                    <a:pt x="13142" y="2568"/>
                  </a:lnTo>
                  <a:lnTo>
                    <a:pt x="13130" y="2536"/>
                  </a:lnTo>
                  <a:lnTo>
                    <a:pt x="13118" y="2513"/>
                  </a:lnTo>
                  <a:lnTo>
                    <a:pt x="13104" y="2497"/>
                  </a:lnTo>
                  <a:lnTo>
                    <a:pt x="13090" y="2485"/>
                  </a:lnTo>
                  <a:lnTo>
                    <a:pt x="13065" y="2469"/>
                  </a:lnTo>
                  <a:lnTo>
                    <a:pt x="13039" y="2457"/>
                  </a:lnTo>
                  <a:lnTo>
                    <a:pt x="13011" y="2450"/>
                  </a:lnTo>
                  <a:lnTo>
                    <a:pt x="12983" y="2448"/>
                  </a:lnTo>
                  <a:lnTo>
                    <a:pt x="12954" y="2449"/>
                  </a:lnTo>
                  <a:lnTo>
                    <a:pt x="12926" y="2455"/>
                  </a:lnTo>
                  <a:lnTo>
                    <a:pt x="12899" y="2463"/>
                  </a:lnTo>
                  <a:lnTo>
                    <a:pt x="12872" y="2475"/>
                  </a:lnTo>
                  <a:lnTo>
                    <a:pt x="12846" y="2490"/>
                  </a:lnTo>
                  <a:lnTo>
                    <a:pt x="12820" y="2505"/>
                  </a:lnTo>
                  <a:lnTo>
                    <a:pt x="12793" y="2522"/>
                  </a:lnTo>
                  <a:lnTo>
                    <a:pt x="12766" y="2539"/>
                  </a:lnTo>
                  <a:lnTo>
                    <a:pt x="12739" y="2557"/>
                  </a:lnTo>
                  <a:lnTo>
                    <a:pt x="12715" y="2575"/>
                  </a:lnTo>
                  <a:lnTo>
                    <a:pt x="12692" y="2592"/>
                  </a:lnTo>
                  <a:lnTo>
                    <a:pt x="12670" y="2610"/>
                  </a:lnTo>
                  <a:lnTo>
                    <a:pt x="12629" y="2640"/>
                  </a:lnTo>
                  <a:lnTo>
                    <a:pt x="12593" y="2661"/>
                  </a:lnTo>
                  <a:lnTo>
                    <a:pt x="12563" y="2669"/>
                  </a:lnTo>
                  <a:lnTo>
                    <a:pt x="12543" y="2664"/>
                  </a:lnTo>
                  <a:lnTo>
                    <a:pt x="12532" y="2645"/>
                  </a:lnTo>
                  <a:lnTo>
                    <a:pt x="12536" y="2618"/>
                  </a:lnTo>
                  <a:lnTo>
                    <a:pt x="12554" y="2585"/>
                  </a:lnTo>
                  <a:lnTo>
                    <a:pt x="12587" y="2544"/>
                  </a:lnTo>
                  <a:lnTo>
                    <a:pt x="12619" y="2509"/>
                  </a:lnTo>
                  <a:lnTo>
                    <a:pt x="12652" y="2477"/>
                  </a:lnTo>
                  <a:lnTo>
                    <a:pt x="12685" y="2447"/>
                  </a:lnTo>
                  <a:lnTo>
                    <a:pt x="12733" y="2407"/>
                  </a:lnTo>
                  <a:lnTo>
                    <a:pt x="12739" y="2401"/>
                  </a:lnTo>
                  <a:lnTo>
                    <a:pt x="12741" y="2394"/>
                  </a:lnTo>
                  <a:lnTo>
                    <a:pt x="12739" y="2385"/>
                  </a:lnTo>
                  <a:lnTo>
                    <a:pt x="12695" y="2276"/>
                  </a:lnTo>
                  <a:lnTo>
                    <a:pt x="12691" y="2269"/>
                  </a:lnTo>
                  <a:lnTo>
                    <a:pt x="12689" y="2265"/>
                  </a:lnTo>
                  <a:lnTo>
                    <a:pt x="12687" y="2264"/>
                  </a:lnTo>
                  <a:lnTo>
                    <a:pt x="12681" y="2259"/>
                  </a:lnTo>
                  <a:lnTo>
                    <a:pt x="12675" y="2259"/>
                  </a:lnTo>
                  <a:lnTo>
                    <a:pt x="12668" y="2264"/>
                  </a:lnTo>
                  <a:lnTo>
                    <a:pt x="12636" y="2283"/>
                  </a:lnTo>
                  <a:lnTo>
                    <a:pt x="12606" y="2303"/>
                  </a:lnTo>
                  <a:lnTo>
                    <a:pt x="12579" y="2322"/>
                  </a:lnTo>
                  <a:lnTo>
                    <a:pt x="12555" y="2342"/>
                  </a:lnTo>
                  <a:lnTo>
                    <a:pt x="12531" y="2363"/>
                  </a:lnTo>
                  <a:lnTo>
                    <a:pt x="12506" y="2387"/>
                  </a:lnTo>
                  <a:lnTo>
                    <a:pt x="12480" y="2414"/>
                  </a:lnTo>
                  <a:lnTo>
                    <a:pt x="12452" y="2445"/>
                  </a:lnTo>
                  <a:lnTo>
                    <a:pt x="12406" y="2500"/>
                  </a:lnTo>
                  <a:lnTo>
                    <a:pt x="12370" y="2554"/>
                  </a:lnTo>
                  <a:lnTo>
                    <a:pt x="12343" y="2608"/>
                  </a:lnTo>
                  <a:lnTo>
                    <a:pt x="12326" y="2660"/>
                  </a:lnTo>
                  <a:lnTo>
                    <a:pt x="12319" y="2710"/>
                  </a:lnTo>
                  <a:lnTo>
                    <a:pt x="12326" y="2757"/>
                  </a:lnTo>
                  <a:lnTo>
                    <a:pt x="12345" y="2801"/>
                  </a:lnTo>
                  <a:lnTo>
                    <a:pt x="12378" y="2840"/>
                  </a:lnTo>
                  <a:lnTo>
                    <a:pt x="12403" y="2860"/>
                  </a:lnTo>
                  <a:lnTo>
                    <a:pt x="12431" y="2873"/>
                  </a:lnTo>
                  <a:lnTo>
                    <a:pt x="12461" y="2881"/>
                  </a:lnTo>
                  <a:lnTo>
                    <a:pt x="12493" y="2881"/>
                  </a:lnTo>
                  <a:lnTo>
                    <a:pt x="12527" y="2877"/>
                  </a:lnTo>
                  <a:lnTo>
                    <a:pt x="12561" y="2869"/>
                  </a:lnTo>
                  <a:lnTo>
                    <a:pt x="12594" y="2857"/>
                  </a:lnTo>
                  <a:lnTo>
                    <a:pt x="12627" y="2840"/>
                  </a:lnTo>
                  <a:lnTo>
                    <a:pt x="12659" y="2822"/>
                  </a:lnTo>
                  <a:lnTo>
                    <a:pt x="12691" y="2802"/>
                  </a:lnTo>
                  <a:lnTo>
                    <a:pt x="12722" y="2781"/>
                  </a:lnTo>
                  <a:lnTo>
                    <a:pt x="12782" y="2739"/>
                  </a:lnTo>
                  <a:lnTo>
                    <a:pt x="12810" y="2721"/>
                  </a:lnTo>
                  <a:lnTo>
                    <a:pt x="12836" y="2704"/>
                  </a:lnTo>
                  <a:lnTo>
                    <a:pt x="12861" y="2690"/>
                  </a:lnTo>
                  <a:lnTo>
                    <a:pt x="12883" y="2679"/>
                  </a:lnTo>
                  <a:lnTo>
                    <a:pt x="12901" y="2674"/>
                  </a:lnTo>
                  <a:lnTo>
                    <a:pt x="12917" y="2675"/>
                  </a:lnTo>
                  <a:lnTo>
                    <a:pt x="12929" y="2681"/>
                  </a:lnTo>
                  <a:lnTo>
                    <a:pt x="12936" y="2688"/>
                  </a:lnTo>
                  <a:lnTo>
                    <a:pt x="12939" y="2698"/>
                  </a:lnTo>
                  <a:lnTo>
                    <a:pt x="12940" y="2709"/>
                  </a:lnTo>
                  <a:lnTo>
                    <a:pt x="12938" y="2722"/>
                  </a:lnTo>
                  <a:lnTo>
                    <a:pt x="12933" y="2737"/>
                  </a:lnTo>
                  <a:lnTo>
                    <a:pt x="12921" y="2757"/>
                  </a:lnTo>
                  <a:lnTo>
                    <a:pt x="12904" y="2781"/>
                  </a:lnTo>
                  <a:lnTo>
                    <a:pt x="12881" y="2808"/>
                  </a:lnTo>
                  <a:lnTo>
                    <a:pt x="12833" y="2856"/>
                  </a:lnTo>
                  <a:lnTo>
                    <a:pt x="12783" y="2897"/>
                  </a:lnTo>
                  <a:lnTo>
                    <a:pt x="12729" y="2930"/>
                  </a:lnTo>
                  <a:lnTo>
                    <a:pt x="12667" y="2959"/>
                  </a:lnTo>
                  <a:lnTo>
                    <a:pt x="12663" y="2962"/>
                  </a:lnTo>
                  <a:lnTo>
                    <a:pt x="12652" y="2973"/>
                  </a:lnTo>
                  <a:lnTo>
                    <a:pt x="12648" y="2982"/>
                  </a:lnTo>
                  <a:lnTo>
                    <a:pt x="12650" y="2990"/>
                  </a:lnTo>
                  <a:lnTo>
                    <a:pt x="12655" y="3023"/>
                  </a:lnTo>
                  <a:lnTo>
                    <a:pt x="12672" y="3125"/>
                  </a:lnTo>
                  <a:lnTo>
                    <a:pt x="12673" y="3129"/>
                  </a:lnTo>
                  <a:lnTo>
                    <a:pt x="12680" y="3135"/>
                  </a:lnTo>
                  <a:lnTo>
                    <a:pt x="12687" y="3136"/>
                  </a:lnTo>
                  <a:lnTo>
                    <a:pt x="12698" y="3133"/>
                  </a:lnTo>
                  <a:lnTo>
                    <a:pt x="12732" y="3122"/>
                  </a:lnTo>
                  <a:lnTo>
                    <a:pt x="12767" y="3105"/>
                  </a:lnTo>
                  <a:lnTo>
                    <a:pt x="12805" y="3084"/>
                  </a:lnTo>
                  <a:lnTo>
                    <a:pt x="12844" y="3058"/>
                  </a:lnTo>
                  <a:lnTo>
                    <a:pt x="12881" y="3031"/>
                  </a:lnTo>
                  <a:lnTo>
                    <a:pt x="12911" y="3008"/>
                  </a:lnTo>
                  <a:lnTo>
                    <a:pt x="12936" y="2988"/>
                  </a:lnTo>
                  <a:lnTo>
                    <a:pt x="12954" y="2972"/>
                  </a:lnTo>
                  <a:lnTo>
                    <a:pt x="12981" y="2945"/>
                  </a:lnTo>
                  <a:lnTo>
                    <a:pt x="13002" y="2923"/>
                  </a:lnTo>
                  <a:lnTo>
                    <a:pt x="13034" y="2884"/>
                  </a:lnTo>
                  <a:lnTo>
                    <a:pt x="13062" y="2847"/>
                  </a:lnTo>
                  <a:lnTo>
                    <a:pt x="13087" y="2809"/>
                  </a:lnTo>
                  <a:lnTo>
                    <a:pt x="13106" y="2773"/>
                  </a:lnTo>
                  <a:lnTo>
                    <a:pt x="13123" y="2738"/>
                  </a:lnTo>
                  <a:lnTo>
                    <a:pt x="13135" y="2707"/>
                  </a:lnTo>
                  <a:lnTo>
                    <a:pt x="13144" y="2679"/>
                  </a:lnTo>
                  <a:lnTo>
                    <a:pt x="13148" y="2654"/>
                  </a:lnTo>
                  <a:lnTo>
                    <a:pt x="13150" y="2631"/>
                  </a:lnTo>
                  <a:close/>
                  <a:moveTo>
                    <a:pt x="13592" y="2143"/>
                  </a:moveTo>
                  <a:lnTo>
                    <a:pt x="13138" y="1835"/>
                  </a:lnTo>
                  <a:lnTo>
                    <a:pt x="13197" y="1749"/>
                  </a:lnTo>
                  <a:lnTo>
                    <a:pt x="13255" y="1661"/>
                  </a:lnTo>
                  <a:lnTo>
                    <a:pt x="13265" y="1646"/>
                  </a:lnTo>
                  <a:lnTo>
                    <a:pt x="13265" y="1635"/>
                  </a:lnTo>
                  <a:lnTo>
                    <a:pt x="13145" y="1559"/>
                  </a:lnTo>
                  <a:lnTo>
                    <a:pt x="13135" y="1563"/>
                  </a:lnTo>
                  <a:lnTo>
                    <a:pt x="13125" y="1578"/>
                  </a:lnTo>
                  <a:lnTo>
                    <a:pt x="13080" y="1647"/>
                  </a:lnTo>
                  <a:lnTo>
                    <a:pt x="13034" y="1715"/>
                  </a:lnTo>
                  <a:lnTo>
                    <a:pt x="12988" y="1782"/>
                  </a:lnTo>
                  <a:lnTo>
                    <a:pt x="12941" y="1848"/>
                  </a:lnTo>
                  <a:lnTo>
                    <a:pt x="12893" y="1914"/>
                  </a:lnTo>
                  <a:lnTo>
                    <a:pt x="12845" y="1979"/>
                  </a:lnTo>
                  <a:lnTo>
                    <a:pt x="12796" y="2044"/>
                  </a:lnTo>
                  <a:lnTo>
                    <a:pt x="12736" y="2121"/>
                  </a:lnTo>
                  <a:lnTo>
                    <a:pt x="12736" y="2132"/>
                  </a:lnTo>
                  <a:lnTo>
                    <a:pt x="12847" y="2219"/>
                  </a:lnTo>
                  <a:lnTo>
                    <a:pt x="12858" y="2215"/>
                  </a:lnTo>
                  <a:lnTo>
                    <a:pt x="12932" y="2120"/>
                  </a:lnTo>
                  <a:lnTo>
                    <a:pt x="12994" y="2037"/>
                  </a:lnTo>
                  <a:lnTo>
                    <a:pt x="13428" y="2353"/>
                  </a:lnTo>
                  <a:lnTo>
                    <a:pt x="13436" y="2356"/>
                  </a:lnTo>
                  <a:lnTo>
                    <a:pt x="13445" y="2354"/>
                  </a:lnTo>
                  <a:lnTo>
                    <a:pt x="13453" y="2349"/>
                  </a:lnTo>
                  <a:lnTo>
                    <a:pt x="13461" y="2341"/>
                  </a:lnTo>
                  <a:lnTo>
                    <a:pt x="13491" y="2299"/>
                  </a:lnTo>
                  <a:lnTo>
                    <a:pt x="13552" y="2214"/>
                  </a:lnTo>
                  <a:lnTo>
                    <a:pt x="13591" y="2158"/>
                  </a:lnTo>
                  <a:lnTo>
                    <a:pt x="13592" y="2143"/>
                  </a:lnTo>
                  <a:close/>
                  <a:moveTo>
                    <a:pt x="14170" y="1179"/>
                  </a:moveTo>
                  <a:lnTo>
                    <a:pt x="14169" y="1164"/>
                  </a:lnTo>
                  <a:lnTo>
                    <a:pt x="14159" y="1159"/>
                  </a:lnTo>
                  <a:lnTo>
                    <a:pt x="13993" y="1156"/>
                  </a:lnTo>
                  <a:lnTo>
                    <a:pt x="13829" y="1150"/>
                  </a:lnTo>
                  <a:lnTo>
                    <a:pt x="13776" y="1147"/>
                  </a:lnTo>
                  <a:lnTo>
                    <a:pt x="13776" y="1379"/>
                  </a:lnTo>
                  <a:lnTo>
                    <a:pt x="13751" y="1424"/>
                  </a:lnTo>
                  <a:lnTo>
                    <a:pt x="13726" y="1468"/>
                  </a:lnTo>
                  <a:lnTo>
                    <a:pt x="13700" y="1512"/>
                  </a:lnTo>
                  <a:lnTo>
                    <a:pt x="13675" y="1555"/>
                  </a:lnTo>
                  <a:lnTo>
                    <a:pt x="13638" y="1505"/>
                  </a:lnTo>
                  <a:lnTo>
                    <a:pt x="13601" y="1454"/>
                  </a:lnTo>
                  <a:lnTo>
                    <a:pt x="13564" y="1404"/>
                  </a:lnTo>
                  <a:lnTo>
                    <a:pt x="13526" y="1354"/>
                  </a:lnTo>
                  <a:lnTo>
                    <a:pt x="13651" y="1368"/>
                  </a:lnTo>
                  <a:lnTo>
                    <a:pt x="13776" y="1379"/>
                  </a:lnTo>
                  <a:lnTo>
                    <a:pt x="13776" y="1147"/>
                  </a:lnTo>
                  <a:lnTo>
                    <a:pt x="13665" y="1140"/>
                  </a:lnTo>
                  <a:lnTo>
                    <a:pt x="13502" y="1128"/>
                  </a:lnTo>
                  <a:lnTo>
                    <a:pt x="13408" y="1120"/>
                  </a:lnTo>
                  <a:lnTo>
                    <a:pt x="13397" y="1126"/>
                  </a:lnTo>
                  <a:lnTo>
                    <a:pt x="13389" y="1140"/>
                  </a:lnTo>
                  <a:lnTo>
                    <a:pt x="13360" y="1192"/>
                  </a:lnTo>
                  <a:lnTo>
                    <a:pt x="13331" y="1243"/>
                  </a:lnTo>
                  <a:lnTo>
                    <a:pt x="13301" y="1294"/>
                  </a:lnTo>
                  <a:lnTo>
                    <a:pt x="13271" y="1345"/>
                  </a:lnTo>
                  <a:lnTo>
                    <a:pt x="13267" y="1355"/>
                  </a:lnTo>
                  <a:lnTo>
                    <a:pt x="13265" y="1364"/>
                  </a:lnTo>
                  <a:lnTo>
                    <a:pt x="13267" y="1373"/>
                  </a:lnTo>
                  <a:lnTo>
                    <a:pt x="13271" y="1381"/>
                  </a:lnTo>
                  <a:lnTo>
                    <a:pt x="13319" y="1447"/>
                  </a:lnTo>
                  <a:lnTo>
                    <a:pt x="13366" y="1513"/>
                  </a:lnTo>
                  <a:lnTo>
                    <a:pt x="13413" y="1579"/>
                  </a:lnTo>
                  <a:lnTo>
                    <a:pt x="13459" y="1645"/>
                  </a:lnTo>
                  <a:lnTo>
                    <a:pt x="13505" y="1712"/>
                  </a:lnTo>
                  <a:lnTo>
                    <a:pt x="13550" y="1780"/>
                  </a:lnTo>
                  <a:lnTo>
                    <a:pt x="13595" y="1848"/>
                  </a:lnTo>
                  <a:lnTo>
                    <a:pt x="13640" y="1916"/>
                  </a:lnTo>
                  <a:lnTo>
                    <a:pt x="13684" y="1984"/>
                  </a:lnTo>
                  <a:lnTo>
                    <a:pt x="13693" y="1987"/>
                  </a:lnTo>
                  <a:lnTo>
                    <a:pt x="13701" y="1985"/>
                  </a:lnTo>
                  <a:lnTo>
                    <a:pt x="13709" y="1979"/>
                  </a:lnTo>
                  <a:lnTo>
                    <a:pt x="13716" y="1970"/>
                  </a:lnTo>
                  <a:lnTo>
                    <a:pt x="13743" y="1929"/>
                  </a:lnTo>
                  <a:lnTo>
                    <a:pt x="13770" y="1887"/>
                  </a:lnTo>
                  <a:lnTo>
                    <a:pt x="13797" y="1844"/>
                  </a:lnTo>
                  <a:lnTo>
                    <a:pt x="13823" y="1802"/>
                  </a:lnTo>
                  <a:lnTo>
                    <a:pt x="13828" y="1791"/>
                  </a:lnTo>
                  <a:lnTo>
                    <a:pt x="13830" y="1781"/>
                  </a:lnTo>
                  <a:lnTo>
                    <a:pt x="13829" y="1773"/>
                  </a:lnTo>
                  <a:lnTo>
                    <a:pt x="13824" y="1765"/>
                  </a:lnTo>
                  <a:lnTo>
                    <a:pt x="13800" y="1730"/>
                  </a:lnTo>
                  <a:lnTo>
                    <a:pt x="13776" y="1696"/>
                  </a:lnTo>
                  <a:lnTo>
                    <a:pt x="13820" y="1621"/>
                  </a:lnTo>
                  <a:lnTo>
                    <a:pt x="13859" y="1555"/>
                  </a:lnTo>
                  <a:lnTo>
                    <a:pt x="13864" y="1546"/>
                  </a:lnTo>
                  <a:lnTo>
                    <a:pt x="13908" y="1469"/>
                  </a:lnTo>
                  <a:lnTo>
                    <a:pt x="13950" y="1392"/>
                  </a:lnTo>
                  <a:lnTo>
                    <a:pt x="14036" y="1397"/>
                  </a:lnTo>
                  <a:lnTo>
                    <a:pt x="14045" y="1396"/>
                  </a:lnTo>
                  <a:lnTo>
                    <a:pt x="14054" y="1393"/>
                  </a:lnTo>
                  <a:lnTo>
                    <a:pt x="14054" y="1392"/>
                  </a:lnTo>
                  <a:lnTo>
                    <a:pt x="14061" y="1386"/>
                  </a:lnTo>
                  <a:lnTo>
                    <a:pt x="14068" y="1376"/>
                  </a:lnTo>
                  <a:lnTo>
                    <a:pt x="14079" y="1354"/>
                  </a:lnTo>
                  <a:lnTo>
                    <a:pt x="14092" y="1330"/>
                  </a:lnTo>
                  <a:lnTo>
                    <a:pt x="14116" y="1285"/>
                  </a:lnTo>
                  <a:lnTo>
                    <a:pt x="14139" y="1239"/>
                  </a:lnTo>
                  <a:lnTo>
                    <a:pt x="14163" y="1193"/>
                  </a:lnTo>
                  <a:lnTo>
                    <a:pt x="14170" y="1179"/>
                  </a:lnTo>
                  <a:close/>
                  <a:moveTo>
                    <a:pt x="14573" y="237"/>
                  </a:moveTo>
                  <a:lnTo>
                    <a:pt x="14573" y="226"/>
                  </a:lnTo>
                  <a:lnTo>
                    <a:pt x="14570" y="218"/>
                  </a:lnTo>
                  <a:lnTo>
                    <a:pt x="14563" y="213"/>
                  </a:lnTo>
                  <a:lnTo>
                    <a:pt x="14404" y="160"/>
                  </a:lnTo>
                  <a:lnTo>
                    <a:pt x="13928" y="0"/>
                  </a:lnTo>
                  <a:lnTo>
                    <a:pt x="13919" y="0"/>
                  </a:lnTo>
                  <a:lnTo>
                    <a:pt x="13911" y="4"/>
                  </a:lnTo>
                  <a:lnTo>
                    <a:pt x="13905" y="11"/>
                  </a:lnTo>
                  <a:lnTo>
                    <a:pt x="13900" y="21"/>
                  </a:lnTo>
                  <a:lnTo>
                    <a:pt x="13882" y="70"/>
                  </a:lnTo>
                  <a:lnTo>
                    <a:pt x="13845" y="166"/>
                  </a:lnTo>
                  <a:lnTo>
                    <a:pt x="13820" y="229"/>
                  </a:lnTo>
                  <a:lnTo>
                    <a:pt x="13823" y="243"/>
                  </a:lnTo>
                  <a:lnTo>
                    <a:pt x="14168" y="374"/>
                  </a:lnTo>
                  <a:lnTo>
                    <a:pt x="14094" y="399"/>
                  </a:lnTo>
                  <a:lnTo>
                    <a:pt x="14019" y="424"/>
                  </a:lnTo>
                  <a:lnTo>
                    <a:pt x="13945" y="448"/>
                  </a:lnTo>
                  <a:lnTo>
                    <a:pt x="13871" y="470"/>
                  </a:lnTo>
                  <a:lnTo>
                    <a:pt x="13796" y="492"/>
                  </a:lnTo>
                  <a:lnTo>
                    <a:pt x="13722" y="513"/>
                  </a:lnTo>
                  <a:lnTo>
                    <a:pt x="13712" y="517"/>
                  </a:lnTo>
                  <a:lnTo>
                    <a:pt x="13703" y="522"/>
                  </a:lnTo>
                  <a:lnTo>
                    <a:pt x="13695" y="529"/>
                  </a:lnTo>
                  <a:lnTo>
                    <a:pt x="13690" y="538"/>
                  </a:lnTo>
                  <a:lnTo>
                    <a:pt x="13669" y="586"/>
                  </a:lnTo>
                  <a:lnTo>
                    <a:pt x="13625" y="680"/>
                  </a:lnTo>
                  <a:lnTo>
                    <a:pt x="13596" y="741"/>
                  </a:lnTo>
                  <a:lnTo>
                    <a:pt x="13598" y="755"/>
                  </a:lnTo>
                  <a:lnTo>
                    <a:pt x="13760" y="831"/>
                  </a:lnTo>
                  <a:lnTo>
                    <a:pt x="14215" y="1043"/>
                  </a:lnTo>
                  <a:lnTo>
                    <a:pt x="14224" y="1045"/>
                  </a:lnTo>
                  <a:lnTo>
                    <a:pt x="14232" y="1041"/>
                  </a:lnTo>
                  <a:lnTo>
                    <a:pt x="14239" y="1035"/>
                  </a:lnTo>
                  <a:lnTo>
                    <a:pt x="14246" y="1025"/>
                  </a:lnTo>
                  <a:lnTo>
                    <a:pt x="14292" y="925"/>
                  </a:lnTo>
                  <a:lnTo>
                    <a:pt x="14338" y="824"/>
                  </a:lnTo>
                  <a:lnTo>
                    <a:pt x="14342" y="812"/>
                  </a:lnTo>
                  <a:lnTo>
                    <a:pt x="14342" y="802"/>
                  </a:lnTo>
                  <a:lnTo>
                    <a:pt x="14339" y="794"/>
                  </a:lnTo>
                  <a:lnTo>
                    <a:pt x="14333" y="789"/>
                  </a:lnTo>
                  <a:lnTo>
                    <a:pt x="14004" y="649"/>
                  </a:lnTo>
                  <a:lnTo>
                    <a:pt x="14079" y="627"/>
                  </a:lnTo>
                  <a:lnTo>
                    <a:pt x="14154" y="603"/>
                  </a:lnTo>
                  <a:lnTo>
                    <a:pt x="14229" y="578"/>
                  </a:lnTo>
                  <a:lnTo>
                    <a:pt x="14304" y="552"/>
                  </a:lnTo>
                  <a:lnTo>
                    <a:pt x="14380" y="526"/>
                  </a:lnTo>
                  <a:lnTo>
                    <a:pt x="14455" y="498"/>
                  </a:lnTo>
                  <a:lnTo>
                    <a:pt x="14466" y="493"/>
                  </a:lnTo>
                  <a:lnTo>
                    <a:pt x="14475" y="486"/>
                  </a:lnTo>
                  <a:lnTo>
                    <a:pt x="14482" y="478"/>
                  </a:lnTo>
                  <a:lnTo>
                    <a:pt x="14488" y="467"/>
                  </a:lnTo>
                  <a:lnTo>
                    <a:pt x="14530" y="359"/>
                  </a:lnTo>
                  <a:lnTo>
                    <a:pt x="14570" y="249"/>
                  </a:lnTo>
                  <a:lnTo>
                    <a:pt x="14573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D5D32510-05BF-2563-C95E-4424F5707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F9D23-B8AD-18F9-EB51-4097728D2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9407" y="6451310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8</a:t>
            </a:fld>
            <a:endParaRPr lang="en-US" sz="16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652D897-2C42-74E9-8ADD-0F6BFD1D42EE}"/>
              </a:ext>
            </a:extLst>
          </p:cNvPr>
          <p:cNvSpPr/>
          <p:nvPr/>
        </p:nvSpPr>
        <p:spPr>
          <a:xfrm>
            <a:off x="2004568" y="2106273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Enter your Username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40297FB-BDF2-7697-CA82-2C6A503A1D8D}"/>
              </a:ext>
            </a:extLst>
          </p:cNvPr>
          <p:cNvSpPr/>
          <p:nvPr/>
        </p:nvSpPr>
        <p:spPr>
          <a:xfrm>
            <a:off x="2004568" y="3164666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Enter your Password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0397ADC-FE3E-55CD-A0B5-45ADCFA86E5E}"/>
              </a:ext>
            </a:extLst>
          </p:cNvPr>
          <p:cNvSpPr/>
          <p:nvPr/>
        </p:nvSpPr>
        <p:spPr>
          <a:xfrm>
            <a:off x="2004568" y="4170048"/>
            <a:ext cx="3636042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Login Button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27E9EA94-7378-109D-D28A-B2CDF4059BCC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+mn-lt"/>
              </a:rPr>
              <a:t>Login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34D8A88B-E0CC-AC84-3802-90BDE3E2E9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47" name="Oval 46">
            <a:extLst>
              <a:ext uri="{FF2B5EF4-FFF2-40B4-BE49-F238E27FC236}">
                <a16:creationId xmlns:a16="http://schemas.microsoft.com/office/drawing/2014/main" id="{D5DE0DED-C5C0-2888-430E-27414A63E5E8}"/>
              </a:ext>
            </a:extLst>
          </p:cNvPr>
          <p:cNvSpPr/>
          <p:nvPr/>
        </p:nvSpPr>
        <p:spPr>
          <a:xfrm>
            <a:off x="1309631" y="3281013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Arial" panose="020B0604020202020204" pitchFamily="34" charset="0"/>
              </a:rPr>
              <a:t>2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1CE5B30-B5F7-4E1F-9AF9-79CDF541BF14}"/>
              </a:ext>
            </a:extLst>
          </p:cNvPr>
          <p:cNvSpPr/>
          <p:nvPr/>
        </p:nvSpPr>
        <p:spPr>
          <a:xfrm>
            <a:off x="1309631" y="2222620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586A95C-F216-4F3F-8F8D-918CA5AB0AA4}"/>
              </a:ext>
            </a:extLst>
          </p:cNvPr>
          <p:cNvSpPr/>
          <p:nvPr/>
        </p:nvSpPr>
        <p:spPr>
          <a:xfrm>
            <a:off x="1309631" y="4281552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A4C0EA-2AA9-7DCE-EA8F-DB20EF7E28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0"/>
          <a:stretch/>
        </p:blipFill>
        <p:spPr>
          <a:xfrm>
            <a:off x="7902021" y="13855"/>
            <a:ext cx="4286250" cy="68580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7622C64-E26E-C122-5A32-86EF755AC410}"/>
              </a:ext>
            </a:extLst>
          </p:cNvPr>
          <p:cNvSpPr/>
          <p:nvPr/>
        </p:nvSpPr>
        <p:spPr>
          <a:xfrm>
            <a:off x="9870538" y="3216861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0B98C99-76A1-D50F-B426-85A975ED4ECB}"/>
              </a:ext>
            </a:extLst>
          </p:cNvPr>
          <p:cNvSpPr/>
          <p:nvPr/>
        </p:nvSpPr>
        <p:spPr>
          <a:xfrm>
            <a:off x="9870537" y="4038091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607E58D-16AA-B651-9CB4-94C4465F779D}"/>
              </a:ext>
            </a:extLst>
          </p:cNvPr>
          <p:cNvSpPr/>
          <p:nvPr/>
        </p:nvSpPr>
        <p:spPr>
          <a:xfrm>
            <a:off x="8553795" y="4943788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B1E1219-A7B7-705C-A980-B909CDBBC1D8}"/>
              </a:ext>
            </a:extLst>
          </p:cNvPr>
          <p:cNvSpPr/>
          <p:nvPr/>
        </p:nvSpPr>
        <p:spPr>
          <a:xfrm>
            <a:off x="8553795" y="561430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4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4E5E992-3C35-8174-F8FE-4D30196A78DA}"/>
              </a:ext>
            </a:extLst>
          </p:cNvPr>
          <p:cNvSpPr/>
          <p:nvPr/>
        </p:nvSpPr>
        <p:spPr>
          <a:xfrm>
            <a:off x="1313220" y="535852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415EB01D-6FA5-491E-A6C7-59967FDBB62F}"/>
              </a:ext>
            </a:extLst>
          </p:cNvPr>
          <p:cNvSpPr/>
          <p:nvPr/>
        </p:nvSpPr>
        <p:spPr>
          <a:xfrm>
            <a:off x="2008157" y="5247022"/>
            <a:ext cx="3632453" cy="68400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Use Forget Password – if you do not remember your old password</a:t>
            </a:r>
          </a:p>
        </p:txBody>
      </p:sp>
    </p:spTree>
    <p:extLst>
      <p:ext uri="{BB962C8B-B14F-4D97-AF65-F5344CB8AC3E}">
        <p14:creationId xmlns:p14="http://schemas.microsoft.com/office/powerpoint/2010/main" val="71440942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82B2913-A18B-25EB-BCB8-74756D617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24EFC9-81A8-4938-81CC-E944D3DA3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80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059D42-66EB-EB93-2302-B31E1C393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222" y="10513"/>
            <a:ext cx="9354856" cy="43357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F67BC1-1DB9-1CE2-5293-8DCC2FF10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222" y="4346222"/>
            <a:ext cx="9354856" cy="2501265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8CBD6A69-64C5-6F5C-3518-3526822D4891}"/>
              </a:ext>
            </a:extLst>
          </p:cNvPr>
          <p:cNvSpPr/>
          <p:nvPr/>
        </p:nvSpPr>
        <p:spPr>
          <a:xfrm>
            <a:off x="1710999" y="6392050"/>
            <a:ext cx="1312024" cy="365126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99CB94B-7548-93C2-994A-916E91F6BBF9}"/>
              </a:ext>
            </a:extLst>
          </p:cNvPr>
          <p:cNvCxnSpPr>
            <a:cxnSpLocks/>
          </p:cNvCxnSpPr>
          <p:nvPr/>
        </p:nvCxnSpPr>
        <p:spPr>
          <a:xfrm>
            <a:off x="3023023" y="6574613"/>
            <a:ext cx="1391469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0F67CFB-BEC8-77C1-CD79-8C302F05A902}"/>
              </a:ext>
            </a:extLst>
          </p:cNvPr>
          <p:cNvSpPr txBox="1"/>
          <p:nvPr/>
        </p:nvSpPr>
        <p:spPr>
          <a:xfrm>
            <a:off x="4335047" y="5568910"/>
            <a:ext cx="5669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Enter all information of selected member and click on “Save Changes” button to save information of that member and then enter information of next member before moving to next section</a:t>
            </a:r>
          </a:p>
        </p:txBody>
      </p:sp>
    </p:spTree>
    <p:extLst>
      <p:ext uri="{BB962C8B-B14F-4D97-AF65-F5344CB8AC3E}">
        <p14:creationId xmlns:p14="http://schemas.microsoft.com/office/powerpoint/2010/main" val="235345723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C7239A-82CE-0D5F-02E8-F039B2E11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6647EF-8737-9EF1-979B-E71F3B082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0D22AB-E653-960C-C155-621723BDB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159" y="-3006"/>
            <a:ext cx="9259592" cy="46066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447A1D-9C84-BA4E-6C1E-8102AAEB7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159" y="4603637"/>
            <a:ext cx="9259592" cy="224233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20F3139-0EF9-5B83-9843-A6DF85E53A00}"/>
              </a:ext>
            </a:extLst>
          </p:cNvPr>
          <p:cNvSpPr/>
          <p:nvPr/>
        </p:nvSpPr>
        <p:spPr>
          <a:xfrm>
            <a:off x="2721652" y="6480811"/>
            <a:ext cx="1312024" cy="34409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829C57F-FF34-7AF3-39C0-A3E76C600494}"/>
              </a:ext>
            </a:extLst>
          </p:cNvPr>
          <p:cNvCxnSpPr>
            <a:cxnSpLocks/>
          </p:cNvCxnSpPr>
          <p:nvPr/>
        </p:nvCxnSpPr>
        <p:spPr>
          <a:xfrm flipH="1" flipV="1">
            <a:off x="1552074" y="6064251"/>
            <a:ext cx="1169578" cy="58709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FD63D26-5615-8E17-50D7-C38A93EE5F76}"/>
              </a:ext>
            </a:extLst>
          </p:cNvPr>
          <p:cNvSpPr txBox="1"/>
          <p:nvPr/>
        </p:nvSpPr>
        <p:spPr>
          <a:xfrm>
            <a:off x="48128" y="4603637"/>
            <a:ext cx="22231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Enter all required information about house you are living in and click “Save Changes” to save information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738C162-9126-2F33-6372-55B28E2D3FEE}"/>
              </a:ext>
            </a:extLst>
          </p:cNvPr>
          <p:cNvSpPr/>
          <p:nvPr/>
        </p:nvSpPr>
        <p:spPr>
          <a:xfrm>
            <a:off x="6029676" y="6480811"/>
            <a:ext cx="777239" cy="32304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6164504-1CBD-D113-05AE-592E830155BE}"/>
              </a:ext>
            </a:extLst>
          </p:cNvPr>
          <p:cNvCxnSpPr>
            <a:cxnSpLocks/>
            <a:endCxn id="15" idx="1"/>
          </p:cNvCxnSpPr>
          <p:nvPr/>
        </p:nvCxnSpPr>
        <p:spPr>
          <a:xfrm flipV="1">
            <a:off x="6815608" y="6339989"/>
            <a:ext cx="891911" cy="28130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EE33298-8B26-2579-B104-79ED473F6A55}"/>
              </a:ext>
            </a:extLst>
          </p:cNvPr>
          <p:cNvSpPr txBox="1"/>
          <p:nvPr/>
        </p:nvSpPr>
        <p:spPr>
          <a:xfrm>
            <a:off x="7707519" y="5878324"/>
            <a:ext cx="31171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Click “Cancel” if you don’t want to save entered information</a:t>
            </a:r>
          </a:p>
        </p:txBody>
      </p:sp>
    </p:spTree>
    <p:extLst>
      <p:ext uri="{BB962C8B-B14F-4D97-AF65-F5344CB8AC3E}">
        <p14:creationId xmlns:p14="http://schemas.microsoft.com/office/powerpoint/2010/main" val="405507021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0901A0-0B34-C95A-D591-67BA89B5B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0A86EF-4426-6342-9821-6CA8CD5D7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7C8A5F-B589-B087-A2DE-98FAA78FE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62549"/>
            <a:ext cx="9450119" cy="2795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F8E0AAA-975A-FC08-587E-6DAEC0F73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450118" cy="406254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23E2D9D-BCE0-ABEB-0F9C-7CD179AE153B}"/>
              </a:ext>
            </a:extLst>
          </p:cNvPr>
          <p:cNvSpPr/>
          <p:nvPr/>
        </p:nvSpPr>
        <p:spPr>
          <a:xfrm>
            <a:off x="130629" y="2185567"/>
            <a:ext cx="378822" cy="30943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A1C6235-8182-8458-D85A-2B00B5261705}"/>
              </a:ext>
            </a:extLst>
          </p:cNvPr>
          <p:cNvCxnSpPr>
            <a:cxnSpLocks/>
          </p:cNvCxnSpPr>
          <p:nvPr/>
        </p:nvCxnSpPr>
        <p:spPr>
          <a:xfrm flipV="1">
            <a:off x="392966" y="1665313"/>
            <a:ext cx="1017823" cy="55659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D0FE93F-C855-2C04-D830-6B59D78725F1}"/>
              </a:ext>
            </a:extLst>
          </p:cNvPr>
          <p:cNvSpPr txBox="1"/>
          <p:nvPr/>
        </p:nvSpPr>
        <p:spPr>
          <a:xfrm>
            <a:off x="1338209" y="1192209"/>
            <a:ext cx="293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Review all information, if correct then check this checkbox to proceed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043D631-5917-3E1A-EA39-AEF5830AD230}"/>
              </a:ext>
            </a:extLst>
          </p:cNvPr>
          <p:cNvSpPr/>
          <p:nvPr/>
        </p:nvSpPr>
        <p:spPr>
          <a:xfrm>
            <a:off x="7784002" y="2171963"/>
            <a:ext cx="777239" cy="32304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3169A32-DEAD-F051-D687-AD305FCE6EEC}"/>
              </a:ext>
            </a:extLst>
          </p:cNvPr>
          <p:cNvCxnSpPr>
            <a:cxnSpLocks/>
            <a:stCxn id="16" idx="6"/>
            <a:endCxn id="18" idx="1"/>
          </p:cNvCxnSpPr>
          <p:nvPr/>
        </p:nvCxnSpPr>
        <p:spPr>
          <a:xfrm flipV="1">
            <a:off x="8561241" y="2171963"/>
            <a:ext cx="1033625" cy="16152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CAF3A24-3B60-1EF2-0334-D14CDA50C4FC}"/>
              </a:ext>
            </a:extLst>
          </p:cNvPr>
          <p:cNvSpPr txBox="1"/>
          <p:nvPr/>
        </p:nvSpPr>
        <p:spPr>
          <a:xfrm>
            <a:off x="9594866" y="1571798"/>
            <a:ext cx="2337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Click “Submit”  when you are sure that given information is correct</a:t>
            </a:r>
          </a:p>
        </p:txBody>
      </p:sp>
    </p:spTree>
    <p:extLst>
      <p:ext uri="{BB962C8B-B14F-4D97-AF65-F5344CB8AC3E}">
        <p14:creationId xmlns:p14="http://schemas.microsoft.com/office/powerpoint/2010/main" val="229940948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723F058-3F7D-B406-E47C-4D7C2DD37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1379AD-CFD6-B453-E7A1-96EECF770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4985CC-8DD2-F76B-93CA-5C9BF8A3F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620" y="240834"/>
            <a:ext cx="6373114" cy="4077269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C1C815E-3A3B-EBD7-B90B-0307C5172035}"/>
              </a:ext>
            </a:extLst>
          </p:cNvPr>
          <p:cNvSpPr/>
          <p:nvPr/>
        </p:nvSpPr>
        <p:spPr>
          <a:xfrm>
            <a:off x="2284539" y="3241353"/>
            <a:ext cx="2013141" cy="40318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9B103D5-3D78-CFAE-813D-F7B591F73ED5}"/>
              </a:ext>
            </a:extLst>
          </p:cNvPr>
          <p:cNvCxnSpPr>
            <a:cxnSpLocks/>
          </p:cNvCxnSpPr>
          <p:nvPr/>
        </p:nvCxnSpPr>
        <p:spPr>
          <a:xfrm>
            <a:off x="3405768" y="3644537"/>
            <a:ext cx="0" cy="93019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11FC4B4B-275F-E9E1-6383-7E30320B08E7}"/>
              </a:ext>
            </a:extLst>
          </p:cNvPr>
          <p:cNvSpPr txBox="1"/>
          <p:nvPr/>
        </p:nvSpPr>
        <p:spPr>
          <a:xfrm>
            <a:off x="809898" y="4574727"/>
            <a:ext cx="38949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This unique census code is also sent to your mobile phone through SMS. Save this code for when our enumerator arrive at your door show him/her this code for verification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20C0B99-A331-5112-6AC7-8D1A69FA5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7922" y="240833"/>
            <a:ext cx="2669775" cy="40772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045D93-2EC0-A217-E657-1A49998ABCDB}"/>
              </a:ext>
            </a:extLst>
          </p:cNvPr>
          <p:cNvSpPr txBox="1"/>
          <p:nvPr/>
        </p:nvSpPr>
        <p:spPr>
          <a:xfrm>
            <a:off x="7317566" y="4318102"/>
            <a:ext cx="38949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You can not edit information once it is submitted but you can review any time after “log in”. The side menu will only show option of “Review Information”</a:t>
            </a:r>
          </a:p>
        </p:txBody>
      </p:sp>
    </p:spTree>
    <p:extLst>
      <p:ext uri="{BB962C8B-B14F-4D97-AF65-F5344CB8AC3E}">
        <p14:creationId xmlns:p14="http://schemas.microsoft.com/office/powerpoint/2010/main" val="428018795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99C3A5C9-5AE2-4993-C593-872A6DE80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982" y="1787236"/>
            <a:ext cx="11984181" cy="2286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CENSUS</a:t>
            </a:r>
            <a:b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</a:br>
            <a:r>
              <a:rPr lang="en-US" sz="4800" dirty="0">
                <a:solidFill>
                  <a:schemeClr val="tx1"/>
                </a:solidFill>
                <a:effectLst/>
                <a:latin typeface="Arial Black" panose="020B0A04020102020204" pitchFamily="34" charset="0"/>
              </a:rPr>
              <a:t>SUPERVISOR DASHBOARD</a:t>
            </a:r>
            <a:endParaRPr lang="en-US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Footer Placeholder 32">
            <a:extLst>
              <a:ext uri="{FF2B5EF4-FFF2-40B4-BE49-F238E27FC236}">
                <a16:creationId xmlns:a16="http://schemas.microsoft.com/office/drawing/2014/main" id="{AAFD3CF8-8125-3DE6-45D2-CDC57BABF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E90636B8-3110-4545-2151-5B58367CF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69138" y="6451309"/>
            <a:ext cx="1312025" cy="365125"/>
          </a:xfrm>
        </p:spPr>
        <p:txBody>
          <a:bodyPr vert="horz" lIns="91440" tIns="45720" rIns="91440" bIns="45720" rtlCol="0" anchor="ctr"/>
          <a:lstStyle/>
          <a:p>
            <a:fld id="{2AF8FA98-5C2E-4D70-9E1E-08D20A15B1B6}" type="slidenum">
              <a:rPr lang="en-US" sz="1600"/>
              <a:pPr/>
              <a:t>84</a:t>
            </a:fld>
            <a:endParaRPr lang="en-US" sz="160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CA1459B-BE06-ED7A-2D3A-C4D3E7027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A42BD3-E574-642D-5729-3FB535CE3F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480" y="126080"/>
            <a:ext cx="2373344" cy="120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2277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6E5347-A78F-07A6-6A5A-BA7C93279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2757"/>
            <a:ext cx="12192000" cy="498272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85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LOGIN SCREEN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6FB786C-6A49-3066-7372-CDF7151B8AE1}"/>
              </a:ext>
            </a:extLst>
          </p:cNvPr>
          <p:cNvSpPr txBox="1"/>
          <p:nvPr/>
        </p:nvSpPr>
        <p:spPr>
          <a:xfrm>
            <a:off x="6575840" y="1943796"/>
            <a:ext cx="2557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Enter Your Email Address Here Provided by PBS HQ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A4D25B-4FD4-DE40-FDB7-3DC8FF3D9329}"/>
              </a:ext>
            </a:extLst>
          </p:cNvPr>
          <p:cNvSpPr txBox="1"/>
          <p:nvPr/>
        </p:nvSpPr>
        <p:spPr>
          <a:xfrm>
            <a:off x="9434361" y="4364933"/>
            <a:ext cx="25573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Enter Password Here Provided by PBS HQ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C3FB88-3E9C-48F1-FFA9-6A8538559019}"/>
              </a:ext>
            </a:extLst>
          </p:cNvPr>
          <p:cNvSpPr txBox="1"/>
          <p:nvPr/>
        </p:nvSpPr>
        <p:spPr>
          <a:xfrm>
            <a:off x="7743342" y="5990506"/>
            <a:ext cx="3580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Click on Sign In Button to Continue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A37516-0923-49BC-BF8F-BEAF6604E10C}"/>
              </a:ext>
            </a:extLst>
          </p:cNvPr>
          <p:cNvSpPr/>
          <p:nvPr/>
        </p:nvSpPr>
        <p:spPr>
          <a:xfrm>
            <a:off x="8983709" y="5173362"/>
            <a:ext cx="1189193" cy="331881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9CD6E6B-8C00-BA6C-F45D-6CC655D9B3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97" y="84516"/>
            <a:ext cx="2373344" cy="1209807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9E887FB-AE10-F260-437F-186F67C2318B}"/>
              </a:ext>
            </a:extLst>
          </p:cNvPr>
          <p:cNvCxnSpPr>
            <a:cxnSpLocks/>
          </p:cNvCxnSpPr>
          <p:nvPr/>
        </p:nvCxnSpPr>
        <p:spPr>
          <a:xfrm>
            <a:off x="9584500" y="5529595"/>
            <a:ext cx="14297" cy="46091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778A0C6-0DEF-01AF-8E52-BB0F90B36066}"/>
              </a:ext>
            </a:extLst>
          </p:cNvPr>
          <p:cNvCxnSpPr>
            <a:cxnSpLocks/>
          </p:cNvCxnSpPr>
          <p:nvPr/>
        </p:nvCxnSpPr>
        <p:spPr>
          <a:xfrm>
            <a:off x="8117106" y="4134477"/>
            <a:ext cx="1416634" cy="40455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7C94D96-53E7-4479-6FAC-293E2E0CE107}"/>
              </a:ext>
            </a:extLst>
          </p:cNvPr>
          <p:cNvCxnSpPr>
            <a:cxnSpLocks/>
          </p:cNvCxnSpPr>
          <p:nvPr/>
        </p:nvCxnSpPr>
        <p:spPr>
          <a:xfrm flipV="1">
            <a:off x="8494692" y="2513162"/>
            <a:ext cx="0" cy="75652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493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F1B570-ECCC-B7C1-C65C-D13D27C95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8521F1-95A1-C8DF-D6B8-F146A5B2F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2A834F-82DC-9BEA-5AD5-E8B29546E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59216"/>
            <a:ext cx="12004766" cy="619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89163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Progress Statistics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5A0A1F-1F4E-5070-A217-AEFDDE967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67989"/>
            <a:ext cx="12192000" cy="449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0036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88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Progress Statistics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4A7412-3C3C-330D-0FBB-F74640253E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67594"/>
            <a:ext cx="12192000" cy="49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2089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89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Progress Statistics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1E3F4E-2F0F-EBFD-4FE2-4B4F05B9C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44220"/>
            <a:ext cx="12192000" cy="453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88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7655D2-FFEF-D4F8-D490-D549878AB7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7440"/>
          <a:stretch/>
        </p:blipFill>
        <p:spPr>
          <a:xfrm>
            <a:off x="7905750" y="0"/>
            <a:ext cx="4286250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F861B28-5496-455D-A55F-16909D4E1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7" y="228616"/>
            <a:ext cx="5511609" cy="990600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effectLst/>
                <a:latin typeface="Arial Black" panose="020B0A04020102020204" pitchFamily="34" charset="0"/>
              </a:rPr>
              <a:t>HOUSE LISTING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1" name="Footer Placeholder 32">
            <a:extLst>
              <a:ext uri="{FF2B5EF4-FFF2-40B4-BE49-F238E27FC236}">
                <a16:creationId xmlns:a16="http://schemas.microsoft.com/office/drawing/2014/main" id="{390AAE2E-8B52-AA11-ABB5-D50E558E3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710" y="6451310"/>
            <a:ext cx="6400800" cy="365125"/>
          </a:xfrm>
        </p:spPr>
        <p:txBody>
          <a:bodyPr/>
          <a:lstStyle/>
          <a:p>
            <a:r>
              <a:rPr lang="en-US" sz="1600" dirty="0"/>
              <a:t>DP Center, Support Services Wing, Pakistan Bureau of Statistics</a:t>
            </a:r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C3F2E803-4108-DA93-3ECB-E32A9FAF0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73299" y="6459785"/>
            <a:ext cx="1312025" cy="365125"/>
          </a:xfrm>
        </p:spPr>
        <p:txBody>
          <a:bodyPr/>
          <a:lstStyle/>
          <a:p>
            <a:fld id="{2AF8FA98-5C2E-4D70-9E1E-08D20A15B1B6}" type="slidenum">
              <a:rPr lang="en-US" sz="1600" smtClean="0"/>
              <a:t>9</a:t>
            </a:fld>
            <a:endParaRPr lang="en-US" sz="16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2DBFA1-DEAB-4CF5-1A06-37F1B246E5BF}"/>
              </a:ext>
            </a:extLst>
          </p:cNvPr>
          <p:cNvSpPr txBox="1"/>
          <p:nvPr/>
        </p:nvSpPr>
        <p:spPr>
          <a:xfrm>
            <a:off x="4044858" y="3375936"/>
            <a:ext cx="3587310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No. of Assigned Blocks</a:t>
            </a:r>
          </a:p>
          <a:p>
            <a:r>
              <a:rPr lang="en-US" sz="2400" dirty="0">
                <a:solidFill>
                  <a:srgbClr val="C00000"/>
                </a:solidFill>
                <a:latin typeface="Arial" panose="020B0604020202020204" pitchFamily="34" charset="0"/>
              </a:rPr>
              <a:t>No. of Completed Blocks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45DA9649-A52C-0CDC-4970-734A5519545A}"/>
              </a:ext>
            </a:extLst>
          </p:cNvPr>
          <p:cNvSpPr/>
          <p:nvPr/>
        </p:nvSpPr>
        <p:spPr>
          <a:xfrm>
            <a:off x="1239408" y="1865677"/>
            <a:ext cx="6400800" cy="1209859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Click on Import Again Button</a:t>
            </a:r>
          </a:p>
          <a:p>
            <a:r>
              <a:rPr lang="en-US" dirty="0">
                <a:latin typeface="Arial" panose="020B0604020202020204" pitchFamily="34" charset="0"/>
              </a:rPr>
              <a:t>	</a:t>
            </a:r>
            <a:r>
              <a:rPr lang="en-US" b="1" dirty="0">
                <a:latin typeface="Arial" panose="020B0604020202020204" pitchFamily="34" charset="0"/>
              </a:rPr>
              <a:t>WHEN NEEDED:</a:t>
            </a:r>
            <a:br>
              <a:rPr lang="en-US" b="1" dirty="0">
                <a:latin typeface="Arial" panose="020B0604020202020204" pitchFamily="34" charset="0"/>
              </a:rPr>
            </a:br>
            <a:r>
              <a:rPr lang="en-US" b="1" dirty="0">
                <a:latin typeface="Arial" panose="020B0604020202020204" pitchFamily="34" charset="0"/>
              </a:rPr>
              <a:t>		</a:t>
            </a:r>
            <a:r>
              <a:rPr lang="en-US" dirty="0">
                <a:latin typeface="Arial" panose="020B0604020202020204" pitchFamily="34" charset="0"/>
              </a:rPr>
              <a:t>This option is required in case any dataset from 			server  is changed.</a:t>
            </a: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D0174A1B-93A1-C062-A25D-59493BA70FB1}"/>
              </a:ext>
            </a:extLst>
          </p:cNvPr>
          <p:cNvSpPr/>
          <p:nvPr/>
        </p:nvSpPr>
        <p:spPr>
          <a:xfrm>
            <a:off x="1217513" y="4507334"/>
            <a:ext cx="6400800" cy="1458463"/>
          </a:xfrm>
          <a:prstGeom prst="roundRect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Arial" panose="020B0604020202020204" pitchFamily="34" charset="0"/>
              </a:rPr>
              <a:t>Select Block</a:t>
            </a:r>
          </a:p>
          <a:p>
            <a:pPr lvl="2"/>
            <a:r>
              <a:rPr lang="en-US" dirty="0"/>
              <a:t>A List of Block(s) will appear here</a:t>
            </a:r>
          </a:p>
          <a:p>
            <a:pPr lvl="2"/>
            <a:r>
              <a:rPr lang="en-US" dirty="0"/>
              <a:t>You can only view your assigned Blocks</a:t>
            </a:r>
          </a:p>
          <a:p>
            <a:pPr lvl="2"/>
            <a:r>
              <a:rPr lang="en-US" dirty="0"/>
              <a:t>Click on the Block Row you need to start now.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E9286B97-00BB-3157-A869-12983BF6F4BB}"/>
              </a:ext>
            </a:extLst>
          </p:cNvPr>
          <p:cNvSpPr txBox="1">
            <a:spLocks/>
          </p:cNvSpPr>
          <p:nvPr/>
        </p:nvSpPr>
        <p:spPr>
          <a:xfrm>
            <a:off x="2801316" y="1162960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/>
              <a:t>Select Block</a:t>
            </a: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CEB6FDDA-8083-5349-61E7-0C1E6E70F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76" name="Oval 75">
            <a:extLst>
              <a:ext uri="{FF2B5EF4-FFF2-40B4-BE49-F238E27FC236}">
                <a16:creationId xmlns:a16="http://schemas.microsoft.com/office/drawing/2014/main" id="{6C5B18CF-AC6A-CF28-52B3-93508C9C7C14}"/>
              </a:ext>
            </a:extLst>
          </p:cNvPr>
          <p:cNvSpPr/>
          <p:nvPr/>
        </p:nvSpPr>
        <p:spPr>
          <a:xfrm>
            <a:off x="746560" y="4540406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F1A78543-4E36-6BCE-1D5A-6928C9FE1897}"/>
              </a:ext>
            </a:extLst>
          </p:cNvPr>
          <p:cNvSpPr/>
          <p:nvPr/>
        </p:nvSpPr>
        <p:spPr>
          <a:xfrm>
            <a:off x="8077049" y="4991713"/>
            <a:ext cx="272453" cy="366320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2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7681692-4379-9472-D845-A04C230D8E59}"/>
              </a:ext>
            </a:extLst>
          </p:cNvPr>
          <p:cNvSpPr/>
          <p:nvPr/>
        </p:nvSpPr>
        <p:spPr>
          <a:xfrm>
            <a:off x="746560" y="2058670"/>
            <a:ext cx="300223" cy="451307"/>
          </a:xfrm>
          <a:prstGeom prst="ellipse">
            <a:avLst/>
          </a:prstGeom>
          <a:solidFill>
            <a:srgbClr val="08761D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B7245CD2-141B-84E0-D0BB-C15E8B04DB52}"/>
              </a:ext>
            </a:extLst>
          </p:cNvPr>
          <p:cNvSpPr/>
          <p:nvPr/>
        </p:nvSpPr>
        <p:spPr>
          <a:xfrm>
            <a:off x="8896906" y="2209866"/>
            <a:ext cx="300223" cy="451307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1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6BF2B0D-7FD4-8CD3-0A4F-AA94FC32BFE4}"/>
              </a:ext>
            </a:extLst>
          </p:cNvPr>
          <p:cNvCxnSpPr>
            <a:cxnSpLocks/>
            <a:endCxn id="44" idx="3"/>
          </p:cNvCxnSpPr>
          <p:nvPr/>
        </p:nvCxnSpPr>
        <p:spPr>
          <a:xfrm flipH="1">
            <a:off x="7632168" y="3791435"/>
            <a:ext cx="1448372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572177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90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Progress Statistics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1D4F00C-FD8B-4DCB-CBBA-26E50462D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08464"/>
            <a:ext cx="12192000" cy="519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6911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91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Listing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A4A169-487D-B04B-ECC7-03E569B887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28045"/>
            <a:ext cx="12192000" cy="48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1744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266" y="85569"/>
            <a:ext cx="8018125" cy="70415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1298667" cy="1299632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76343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Listing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43" y="84517"/>
            <a:ext cx="2373344" cy="12098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7A4178-B4FD-367E-9689-75E087916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67593"/>
            <a:ext cx="12184175" cy="49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3331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7015" y="-78378"/>
            <a:ext cx="8018125" cy="70415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93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7" y="41565"/>
            <a:ext cx="973927" cy="97465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449928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Listing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7406" y="84518"/>
            <a:ext cx="1817980" cy="9267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1A4B5D-6BAF-A339-A3B4-43BA148A1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8713"/>
            <a:ext cx="12192000" cy="31151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0A9F1C-995D-E9B3-8E3A-B464A61F66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183661"/>
            <a:ext cx="12192000" cy="264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9720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498" y="-94304"/>
            <a:ext cx="8018125" cy="70415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94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8" y="41566"/>
            <a:ext cx="812910" cy="813514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422197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Listing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473" y="84517"/>
            <a:ext cx="1595913" cy="8135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2435AEE-1011-8F55-9DFF-D88552E416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25469"/>
            <a:ext cx="12192000" cy="2883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F28A73-6688-50B2-3EC9-3BD654446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717225"/>
            <a:ext cx="12192000" cy="314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9634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95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C249A44-C09D-257A-E40A-74C2D3B912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90"/>
            <a:ext cx="12192000" cy="6263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7224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498" y="-15926"/>
            <a:ext cx="8018125" cy="70415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96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110290" y="93817"/>
            <a:ext cx="1039357" cy="104012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575946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Enumeration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691" y="123706"/>
            <a:ext cx="1915695" cy="9765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DBCCA5-58D7-6B98-9DE0-1747A44111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17751"/>
            <a:ext cx="12192000" cy="515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1723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9042012C-7F27-690D-B83D-3FD75C84D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498" y="88578"/>
            <a:ext cx="8018125" cy="704154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375851-0168-27CF-26E8-447844E75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CD223-FEF7-44C3-8B24-BED848F1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9B7FF-5A4C-0CEF-F203-BF9601AA84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97228" y="67691"/>
            <a:ext cx="1094090" cy="109490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ED0D48C-03EE-202A-016B-CC814315F7CD}"/>
              </a:ext>
            </a:extLst>
          </p:cNvPr>
          <p:cNvSpPr txBox="1">
            <a:spLocks/>
          </p:cNvSpPr>
          <p:nvPr/>
        </p:nvSpPr>
        <p:spPr>
          <a:xfrm>
            <a:off x="4448658" y="840209"/>
            <a:ext cx="3294684" cy="524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Enumeration Progress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47C85A9-95DC-D022-2864-FA903B33A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717" y="84517"/>
            <a:ext cx="2063670" cy="10519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2D7FDC-3712-B08A-4069-A07411E1FB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540737"/>
            <a:ext cx="12192000" cy="463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7963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A32240C-2179-5F61-8CC5-36421793F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CDBC2F-4009-CCFC-6F63-7FE24FF6A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5E20DC-B359-720F-51B1-AF8BF9154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90"/>
            <a:ext cx="12192000" cy="652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1007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7098E3C-FBA0-FB71-E9A6-F3F78EEF1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DP Center, Support Services Wing, Pakistan Bureau of Statistics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BCF65B-5BCE-5846-CD87-BEA958056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8FA98-5C2E-4D70-9E1E-08D20A15B1B6}" type="slidenum">
              <a:rPr lang="en-US" smtClean="0"/>
              <a:t>99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E97AF8-BADB-5A0F-3EBC-028A8A6FBA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152"/>
            <a:ext cx="12192000" cy="29375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FE05AA-09D4-A440-7E88-734B25782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90893"/>
            <a:ext cx="12192000" cy="304098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9461953-F926-0C8C-8F07-FCCF68D8B6DC}"/>
              </a:ext>
            </a:extLst>
          </p:cNvPr>
          <p:cNvSpPr txBox="1">
            <a:spLocks/>
          </p:cNvSpPr>
          <p:nvPr/>
        </p:nvSpPr>
        <p:spPr>
          <a:xfrm>
            <a:off x="2793679" y="99044"/>
            <a:ext cx="5998636" cy="581571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  <a:latin typeface="Arial Black" panose="020B0A04020102020204" pitchFamily="34" charset="0"/>
              </a:rPr>
              <a:t>SUPERVISOR DASHBOARD</a:t>
            </a:r>
            <a:endParaRPr lang="en-US" sz="3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BCA2BF-AE5F-800C-CB4D-0E3DED93A59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19" r="8302" b="10997"/>
          <a:stretch/>
        </p:blipFill>
        <p:spPr>
          <a:xfrm>
            <a:off x="155723" y="106881"/>
            <a:ext cx="671394" cy="67189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3747B6C-B3D2-A5E5-FFFA-FF092C09D331}"/>
              </a:ext>
            </a:extLst>
          </p:cNvPr>
          <p:cNvSpPr txBox="1">
            <a:spLocks/>
          </p:cNvSpPr>
          <p:nvPr/>
        </p:nvSpPr>
        <p:spPr>
          <a:xfrm>
            <a:off x="4209503" y="467593"/>
            <a:ext cx="3166988" cy="43301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defPPr>
              <a:defRPr lang="en-US"/>
            </a:defPPr>
            <a:lvl1pPr algn="ctr" defTabSz="914400">
              <a:lnSpc>
                <a:spcPct val="85000"/>
              </a:lnSpc>
              <a:spcBef>
                <a:spcPct val="0"/>
              </a:spcBef>
              <a:buNone/>
              <a:defRPr sz="3200" spc="-50" baseline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Population Statistics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495939E-5ED9-BD2A-3DE0-1DD47F43C1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1104" y="106882"/>
            <a:ext cx="1318087" cy="671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53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4790</TotalTime>
  <Words>4235</Words>
  <Application>Microsoft Office PowerPoint</Application>
  <PresentationFormat>Widescreen</PresentationFormat>
  <Paragraphs>907</Paragraphs>
  <Slides>100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100</vt:i4>
      </vt:variant>
    </vt:vector>
  </HeadingPairs>
  <TitlesOfParts>
    <vt:vector size="108" baseType="lpstr">
      <vt:lpstr>Arial</vt:lpstr>
      <vt:lpstr>Arial Black</vt:lpstr>
      <vt:lpstr>Calibri</vt:lpstr>
      <vt:lpstr>Calibri Light</vt:lpstr>
      <vt:lpstr>Courier New</vt:lpstr>
      <vt:lpstr>Wingdings</vt:lpstr>
      <vt:lpstr>Office Theme</vt:lpstr>
      <vt:lpstr>Retrospect</vt:lpstr>
      <vt:lpstr>TRAINING GUIDE</vt:lpstr>
      <vt:lpstr>CONTENTS</vt:lpstr>
      <vt:lpstr>TABLET GUIDELINES</vt:lpstr>
      <vt:lpstr>APPLICATION GUIDELINES</vt:lpstr>
      <vt:lpstr>DATA STREAM</vt:lpstr>
      <vt:lpstr>CENSUS HOUSE LISTING</vt:lpstr>
      <vt:lpstr>PowerPoint Presentation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HOUSE LISTING </vt:lpstr>
      <vt:lpstr>CENSUS HOUSE ENUMERATION</vt:lpstr>
      <vt:lpstr>PowerPoint Presentation</vt:lpstr>
      <vt:lpstr>ENUMERATION</vt:lpstr>
      <vt:lpstr>ENUMERATION</vt:lpstr>
      <vt:lpstr>HOUSE LISTING </vt:lpstr>
      <vt:lpstr>ENUMERATION</vt:lpstr>
      <vt:lpstr>ENUMERATION</vt:lpstr>
      <vt:lpstr>ENUMERATION</vt:lpstr>
      <vt:lpstr>ENUMERATION</vt:lpstr>
      <vt:lpstr>ENUMERATION</vt:lpstr>
      <vt:lpstr>ENUMERATION</vt:lpstr>
      <vt:lpstr>ENUMERATION</vt:lpstr>
      <vt:lpstr>ENUMERATION</vt:lpstr>
      <vt:lpstr>ENUMERATION</vt:lpstr>
      <vt:lpstr>ENUMERATION</vt:lpstr>
      <vt:lpstr>VERIFICATION  OF  SELF-ENUMERATED HOUSEHOLDS</vt:lpstr>
      <vt:lpstr>ENUMERATION</vt:lpstr>
      <vt:lpstr>POPULATION  SECTION</vt:lpstr>
      <vt:lpstr>ENUMERATION</vt:lpstr>
      <vt:lpstr>ENUMERATION</vt:lpstr>
      <vt:lpstr>ENUMERATION</vt:lpstr>
      <vt:lpstr>ENUMERATION</vt:lpstr>
      <vt:lpstr>ENUMERATION</vt:lpstr>
      <vt:lpstr>ENUMERATION</vt:lpstr>
      <vt:lpstr>HOUSING  SECTION</vt:lpstr>
      <vt:lpstr>ENUMERATION</vt:lpstr>
      <vt:lpstr>ENUMERATION</vt:lpstr>
      <vt:lpstr>RESPONDENT  SECTION</vt:lpstr>
      <vt:lpstr>ENUMERATION</vt:lpstr>
      <vt:lpstr>COMPLETE  HOUSEHOLD</vt:lpstr>
      <vt:lpstr>ENUMERATION</vt:lpstr>
      <vt:lpstr>SIDE MENU</vt:lpstr>
      <vt:lpstr>PowerPoint Presentation</vt:lpstr>
      <vt:lpstr>PowerPoint Presentation</vt:lpstr>
      <vt:lpstr>PowerPoint Presentation</vt:lpstr>
      <vt:lpstr>ENUMERATION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CENSUS SELF ENUMERATION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CENSUS SUPERVISOR DASHBOARD</vt:lpstr>
      <vt:lpstr>SUPERVISOR DASHBOARD</vt:lpstr>
      <vt:lpstr>PowerPoint Presentation</vt:lpstr>
      <vt:lpstr>SUPERVISOR DASHBOARD</vt:lpstr>
      <vt:lpstr>SUPERVISOR DASHBOARD</vt:lpstr>
      <vt:lpstr>SUPERVISOR DASHBOARD</vt:lpstr>
      <vt:lpstr>SUPERVISOR DASHBOARD</vt:lpstr>
      <vt:lpstr>SUPERVISOR DASHBOARD</vt:lpstr>
      <vt:lpstr>SUPERVISOR DASHBOARD</vt:lpstr>
      <vt:lpstr>SUPERVISOR DASHBOARD</vt:lpstr>
      <vt:lpstr>SUPERVISOR DASHBOARD</vt:lpstr>
      <vt:lpstr>PowerPoint Presentation</vt:lpstr>
      <vt:lpstr>SUPERVISOR DASHBOARD</vt:lpstr>
      <vt:lpstr>SUPERVISOR DASHBOARD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USER MANUAL For THE DIGITAL CENSUS PAKISTAN 2022</dc:title>
  <dc:creator>ghufran</dc:creator>
  <cp:lastModifiedBy>HPLaptop</cp:lastModifiedBy>
  <cp:revision>230</cp:revision>
  <dcterms:created xsi:type="dcterms:W3CDTF">2022-06-27T08:42:59Z</dcterms:created>
  <dcterms:modified xsi:type="dcterms:W3CDTF">2022-12-06T04:52:32Z</dcterms:modified>
</cp:coreProperties>
</file>