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77"/>
  </p:notesMasterIdLst>
  <p:handoutMasterIdLst>
    <p:handoutMasterId r:id="rId78"/>
  </p:handoutMasterIdLst>
  <p:sldIdLst>
    <p:sldId id="595" r:id="rId2"/>
    <p:sldId id="396" r:id="rId3"/>
    <p:sldId id="596" r:id="rId4"/>
    <p:sldId id="436" r:id="rId5"/>
    <p:sldId id="566" r:id="rId6"/>
    <p:sldId id="439" r:id="rId7"/>
    <p:sldId id="441" r:id="rId8"/>
    <p:sldId id="442" r:id="rId9"/>
    <p:sldId id="443" r:id="rId10"/>
    <p:sldId id="562" r:id="rId11"/>
    <p:sldId id="454" r:id="rId12"/>
    <p:sldId id="455" r:id="rId13"/>
    <p:sldId id="456" r:id="rId14"/>
    <p:sldId id="477" r:id="rId15"/>
    <p:sldId id="457" r:id="rId16"/>
    <p:sldId id="484" r:id="rId17"/>
    <p:sldId id="479" r:id="rId18"/>
    <p:sldId id="461" r:id="rId19"/>
    <p:sldId id="462" r:id="rId20"/>
    <p:sldId id="463" r:id="rId21"/>
    <p:sldId id="464" r:id="rId22"/>
    <p:sldId id="397" r:id="rId23"/>
    <p:sldId id="482" r:id="rId24"/>
    <p:sldId id="428" r:id="rId25"/>
    <p:sldId id="486" r:id="rId26"/>
    <p:sldId id="466" r:id="rId27"/>
    <p:sldId id="597" r:id="rId28"/>
    <p:sldId id="592" r:id="rId29"/>
    <p:sldId id="593" r:id="rId30"/>
    <p:sldId id="498" r:id="rId31"/>
    <p:sldId id="499" r:id="rId32"/>
    <p:sldId id="500" r:id="rId33"/>
    <p:sldId id="565" r:id="rId34"/>
    <p:sldId id="590" r:id="rId35"/>
    <p:sldId id="567" r:id="rId36"/>
    <p:sldId id="574" r:id="rId37"/>
    <p:sldId id="514" r:id="rId38"/>
    <p:sldId id="571" r:id="rId39"/>
    <p:sldId id="575" r:id="rId40"/>
    <p:sldId id="576" r:id="rId41"/>
    <p:sldId id="579" r:id="rId42"/>
    <p:sldId id="580" r:id="rId43"/>
    <p:sldId id="578" r:id="rId44"/>
    <p:sldId id="585" r:id="rId45"/>
    <p:sldId id="584" r:id="rId46"/>
    <p:sldId id="577" r:id="rId47"/>
    <p:sldId id="586" r:id="rId48"/>
    <p:sldId id="587" r:id="rId49"/>
    <p:sldId id="588" r:id="rId50"/>
    <p:sldId id="581" r:id="rId51"/>
    <p:sldId id="582" r:id="rId52"/>
    <p:sldId id="589" r:id="rId53"/>
    <p:sldId id="519" r:id="rId54"/>
    <p:sldId id="516" r:id="rId55"/>
    <p:sldId id="430" r:id="rId56"/>
    <p:sldId id="474" r:id="rId57"/>
    <p:sldId id="431" r:id="rId58"/>
    <p:sldId id="591" r:id="rId59"/>
    <p:sldId id="432" r:id="rId60"/>
    <p:sldId id="594" r:id="rId61"/>
    <p:sldId id="520" r:id="rId62"/>
    <p:sldId id="435" r:id="rId63"/>
    <p:sldId id="480" r:id="rId64"/>
    <p:sldId id="598" r:id="rId65"/>
    <p:sldId id="599" r:id="rId66"/>
    <p:sldId id="600" r:id="rId67"/>
    <p:sldId id="601" r:id="rId68"/>
    <p:sldId id="602" r:id="rId69"/>
    <p:sldId id="603" r:id="rId70"/>
    <p:sldId id="604" r:id="rId71"/>
    <p:sldId id="605" r:id="rId72"/>
    <p:sldId id="606" r:id="rId73"/>
    <p:sldId id="607" r:id="rId74"/>
    <p:sldId id="564" r:id="rId75"/>
    <p:sldId id="563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5341" autoAdjust="0"/>
  </p:normalViewPr>
  <p:slideViewPr>
    <p:cSldViewPr snapToGrid="0">
      <p:cViewPr>
        <p:scale>
          <a:sx n="50" d="100"/>
          <a:sy n="50" d="100"/>
        </p:scale>
        <p:origin x="-1422" y="-5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28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17538"/>
    </p:cViewPr>
  </p:sorterViewPr>
  <p:notesViewPr>
    <p:cSldViewPr snapToGrid="0">
      <p:cViewPr varScale="1">
        <p:scale>
          <a:sx n="55" d="100"/>
          <a:sy n="55" d="100"/>
        </p:scale>
        <p:origin x="-23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BA366-6297-4793-8B85-D41FE2DE5A77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907CA-8D32-49DD-AAFF-A9926E25A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B97C9-803F-4CB1-86DB-AB0B20D9C83D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81C13-6AA5-44AD-AB63-32BBF529BB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7855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6350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65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41498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66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01420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68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6350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69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6350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70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6350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71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6350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72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6350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B268D-CF16-4860-8244-DAF546A5B5E0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26350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8E1168-4AF4-4066-AC33-2CE0F34CE5F6}" type="datetimeFigureOut">
              <a:rPr lang="en-US" smtClean="0"/>
              <a:pPr/>
              <a:t>12/7/2022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hyperlink" Target="all%20Videos/Listing%20Video/&#1593;&#1605;&#1575;&#1585;&#1578;(Building)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hyperlink" Target="all%20Videos/Listing%20Video/GHARANA.mp4" TargetMode="External"/><Relationship Id="rId5" Type="http://schemas.openxmlformats.org/officeDocument/2006/relationships/image" Target="../media/image38.png"/><Relationship Id="rId4" Type="http://schemas.openxmlformats.org/officeDocument/2006/relationships/hyperlink" Target="all%20Videos/Listing%20Video/Ghar.mp4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all%20Videos/Listing%20Video/column%20-1%20Amarat%20ke%20Nohyet.mp4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3.png"/><Relationship Id="rId7" Type="http://schemas.openxmlformats.org/officeDocument/2006/relationships/image" Target="../media/image73.png"/><Relationship Id="rId2" Type="http://schemas.openxmlformats.org/officeDocument/2006/relationships/hyperlink" Target="all%20Videos/Listing%20Video/Kalam%20%20NO%202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hyperlink" Target="all%20Videos/Listing%20Video/Rehashi%20Amarat%20New.mp4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all%20Videos/Listing%20Video/Kaseer%20ul%20Manzala%20reshi%20Amarat.mp4" TargetMode="Externa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all%20Videos/Listing%20Video/Rehshi%20or%20Mahshi.mp4" TargetMode="External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all%20Videos/Listing%20Video/Kasir%20Manzala%20Rehshi%20&amp;%20Mohashi.mp4" TargetMode="Externa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all%20Videos/Listing%20Video/Mohashi%20Amarat%20saeed.mp4" TargetMode="Externa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all%20Videos/Listing%20Video/High%20rise%20eco.mp4" TargetMode="External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hyperlink" Target="all%20Videos/Listing%20Video/Under%20Construction%20jogi.mp4" TargetMode="External"/><Relationship Id="rId7" Type="http://schemas.openxmlformats.org/officeDocument/2006/relationships/image" Target="../media/image8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hyperlink" Target="all%20Videos/Listing%20Video/Kalam%20%20NO%203.mp4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all%20Videos/Listing%20Video/Kalam%20%20NO%204.mp4" TargetMode="External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all%20Videos/Listing%20Video/Kalam%20%20NO%209.mp4" TargetMode="External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Video/%60Listing.mp4" TargetMode="Externa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3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111122" y="6426239"/>
            <a:ext cx="2837762" cy="365125"/>
          </a:xfrm>
        </p:spPr>
        <p:txBody>
          <a:bodyPr/>
          <a:lstStyle/>
          <a:p>
            <a:pPr algn="r" defTabSz="872902"/>
            <a:fld id="{B6F15528-21DE-4FAA-801E-634DDDAF4B2B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algn="r" defTabSz="872902"/>
              <a:t>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7126" y="3200399"/>
            <a:ext cx="5420084" cy="3446501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800"/>
              </a:lnSpc>
              <a:spcBef>
                <a:spcPts val="1200"/>
              </a:spcBef>
              <a:spcAft>
                <a:spcPts val="1800"/>
              </a:spcAft>
              <a:buNone/>
            </a:pPr>
            <a:endParaRPr lang="en-GB" sz="3400" dirty="0"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8E61CBD-B34E-4718-AEB4-3A79844A9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464337"/>
            <a:ext cx="3860800" cy="365125"/>
          </a:xfrm>
        </p:spPr>
        <p:txBody>
          <a:bodyPr/>
          <a:lstStyle/>
          <a:p>
            <a:pPr defTabSz="872902"/>
            <a:r>
              <a:rPr lang="en-US" dirty="0"/>
              <a:t>Pakistan Bureau of Statistics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D7B591F-5DC3-49CB-9638-7BAF2A277775}"/>
              </a:ext>
            </a:extLst>
          </p:cNvPr>
          <p:cNvSpPr/>
          <p:nvPr/>
        </p:nvSpPr>
        <p:spPr>
          <a:xfrm>
            <a:off x="0" y="1478632"/>
            <a:ext cx="6781586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872922">
              <a:defRPr/>
            </a:pP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Presentation on Enumeration methodology of  7</a:t>
            </a:r>
            <a:r>
              <a:rPr lang="en-US" sz="4000" b="1" baseline="30000" dirty="0">
                <a:solidFill>
                  <a:schemeClr val="bg1"/>
                </a:solidFill>
                <a:cs typeface="Arial" pitchFamily="34" charset="0"/>
              </a:rPr>
              <a:t>th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Population &amp; Housing Census</a:t>
            </a:r>
          </a:p>
          <a:p>
            <a:pPr lvl="0" algn="ctr" defTabSz="872922">
              <a:defRPr/>
            </a:pPr>
            <a:r>
              <a:rPr lang="en-US" sz="4000" b="1" dirty="0">
                <a:solidFill>
                  <a:srgbClr val="FF3300"/>
                </a:solidFill>
                <a:cs typeface="Arial" pitchFamily="34" charset="0"/>
              </a:rPr>
              <a:t/>
            </a:r>
            <a:br>
              <a:rPr lang="en-US" sz="4000" b="1" dirty="0">
                <a:solidFill>
                  <a:srgbClr val="FF3300"/>
                </a:solidFill>
                <a:cs typeface="Arial" pitchFamily="34" charset="0"/>
              </a:rPr>
            </a:br>
            <a:r>
              <a:rPr lang="en-US" sz="4400" b="1" dirty="0">
                <a:solidFill>
                  <a:srgbClr val="FF6600"/>
                </a:solidFill>
                <a:cs typeface="Arial" pitchFamily="34" charset="0"/>
              </a:rPr>
              <a:t>“ The Digital Census”</a:t>
            </a:r>
          </a:p>
          <a:p>
            <a:pPr lvl="0" algn="ctr" defTabSz="872922">
              <a:defRPr/>
            </a:pPr>
            <a:endParaRPr lang="en-US" sz="4000" b="1" dirty="0">
              <a:solidFill>
                <a:srgbClr val="FF66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70305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0191" y="85724"/>
            <a:ext cx="4276448" cy="1228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223963"/>
            <a:ext cx="8591550" cy="4015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1175" y="5200650"/>
            <a:ext cx="76390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96" y="4958901"/>
            <a:ext cx="9909175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6681" y="454286"/>
            <a:ext cx="9383713" cy="444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6200" y="367636"/>
            <a:ext cx="9326563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689" y="1185270"/>
            <a:ext cx="10299666" cy="4642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0686" y="262293"/>
            <a:ext cx="6653850" cy="8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976313"/>
            <a:ext cx="4914900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013" y="1676399"/>
            <a:ext cx="5629275" cy="3867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955" y="199385"/>
            <a:ext cx="11641541" cy="664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6467" y="249153"/>
            <a:ext cx="3089110" cy="747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831" y="1885950"/>
            <a:ext cx="1102409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1777" y="1"/>
            <a:ext cx="4203505" cy="859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583" y="847498"/>
            <a:ext cx="10376838" cy="9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5740" y="1859774"/>
            <a:ext cx="10454105" cy="4724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8424" y="2805326"/>
            <a:ext cx="9590467" cy="193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8544" y="4552382"/>
            <a:ext cx="90487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0"/>
            <a:ext cx="95059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2575" y="1366838"/>
            <a:ext cx="95059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7338" y="0"/>
            <a:ext cx="1775204" cy="204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2501" y="0"/>
            <a:ext cx="2538484" cy="215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28412" y="0"/>
            <a:ext cx="2345140" cy="209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994" y="147638"/>
            <a:ext cx="2141617" cy="227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04888" y="2214563"/>
            <a:ext cx="10538926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2981326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7272" y="775404"/>
            <a:ext cx="42068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2564" y="1645936"/>
            <a:ext cx="9451975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87" y="400050"/>
            <a:ext cx="2021323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7272" y="520754"/>
            <a:ext cx="42068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2832" y="1167645"/>
            <a:ext cx="9612313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3296" y="4353255"/>
            <a:ext cx="9577147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bismilla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102" y="239584"/>
            <a:ext cx="9953618" cy="6393230"/>
          </a:xfrm>
          <a:prstGeom prst="rect">
            <a:avLst/>
          </a:prstGeom>
          <a:noFill/>
          <a:ln w="222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2238" y="1041000"/>
            <a:ext cx="9407525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3019" y="486030"/>
            <a:ext cx="42068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5685" y="532435"/>
            <a:ext cx="5590579" cy="520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625" y="509287"/>
            <a:ext cx="5222291" cy="525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8527" y="188650"/>
            <a:ext cx="4851313" cy="903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0823" y="1201003"/>
            <a:ext cx="10311284" cy="547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5218" y="1128144"/>
            <a:ext cx="10931857" cy="555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61" y="90060"/>
            <a:ext cx="10751378" cy="667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309" y="495088"/>
            <a:ext cx="11739031" cy="589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0354" y="2834378"/>
            <a:ext cx="7497588" cy="132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97328" y="2581274"/>
            <a:ext cx="10351773" cy="284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52563" y="2476500"/>
            <a:ext cx="1023937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2414" y="2495550"/>
            <a:ext cx="1168559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49" y="19050"/>
            <a:ext cx="12077701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385" y="228600"/>
            <a:ext cx="11758966" cy="636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6886" y="2195513"/>
            <a:ext cx="9215777" cy="454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00853" y="5605463"/>
            <a:ext cx="7747936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8375" y="5586413"/>
            <a:ext cx="8821850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250" y="842963"/>
            <a:ext cx="10191750" cy="599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3989" y="2332061"/>
            <a:ext cx="10238879" cy="4125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0049" y="214313"/>
            <a:ext cx="9429751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33349" y="0"/>
            <a:ext cx="12211050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151" y="1752599"/>
            <a:ext cx="8627390" cy="5105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33519" y="4419600"/>
            <a:ext cx="368703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29100" y="4400550"/>
            <a:ext cx="35337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5300" y="4343400"/>
            <a:ext cx="32194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924" y="1243013"/>
            <a:ext cx="10320852" cy="553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6224" y="1109663"/>
            <a:ext cx="10320852" cy="553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6250"/>
            <a:ext cx="121920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38350" y="95251"/>
            <a:ext cx="8886825" cy="672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3050" y="800100"/>
            <a:ext cx="7962900" cy="609600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Listing</a:t>
            </a:r>
            <a:endParaRPr lang="en-US" sz="4800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390650" y="1520927"/>
            <a:ext cx="8877300" cy="4994173"/>
          </a:xfrm>
        </p:spPr>
        <p:txBody>
          <a:bodyPr/>
          <a:lstStyle/>
          <a:p>
            <a:pPr lvl="0"/>
            <a:r>
              <a:rPr lang="en-US" sz="2800" dirty="0"/>
              <a:t>Detail Conceptual Training of Listing		</a:t>
            </a:r>
            <a:r>
              <a:rPr lang="en-US" dirty="0"/>
              <a:t>			</a:t>
            </a:r>
            <a:endParaRPr lang="en-US" sz="1600" dirty="0" smtClean="0"/>
          </a:p>
          <a:p>
            <a:pPr lvl="1"/>
            <a:r>
              <a:rPr lang="en-US" sz="2000" dirty="0" smtClean="0"/>
              <a:t>Concept and Definition of Structure					</a:t>
            </a:r>
          </a:p>
          <a:p>
            <a:pPr lvl="1"/>
            <a:r>
              <a:rPr lang="en-US" sz="2000" dirty="0" smtClean="0"/>
              <a:t>Explanation </a:t>
            </a:r>
            <a:r>
              <a:rPr lang="en-US" sz="2000" dirty="0"/>
              <a:t>of Residential, Economic and Mixed </a:t>
            </a:r>
            <a:r>
              <a:rPr lang="en-US" sz="2000" dirty="0" smtClean="0"/>
              <a:t>Structures</a:t>
            </a:r>
            <a:r>
              <a:rPr lang="en-US" sz="2000" dirty="0"/>
              <a:t>.</a:t>
            </a:r>
          </a:p>
          <a:p>
            <a:pPr lvl="1"/>
            <a:r>
              <a:rPr lang="en-US" sz="2000" dirty="0"/>
              <a:t>Difference Between Structure, Housing unit and </a:t>
            </a:r>
            <a:r>
              <a:rPr lang="en-US" sz="2000" dirty="0" smtClean="0"/>
              <a:t>Household.</a:t>
            </a:r>
            <a:endParaRPr lang="en-US" sz="2000" dirty="0"/>
          </a:p>
          <a:p>
            <a:pPr lvl="1"/>
            <a:r>
              <a:rPr lang="en-US" sz="2000" dirty="0" smtClean="0"/>
              <a:t>Units </a:t>
            </a:r>
            <a:r>
              <a:rPr lang="en-US" sz="2000" dirty="0"/>
              <a:t>of structures (Household, Institutional Household, Economic Units both Commercial and Non Commercial</a:t>
            </a:r>
            <a:r>
              <a:rPr lang="en-US" sz="2000" dirty="0" smtClean="0"/>
              <a:t>)</a:t>
            </a:r>
            <a:endParaRPr lang="en-US" sz="2000" dirty="0"/>
          </a:p>
          <a:p>
            <a:pPr lvl="1"/>
            <a:r>
              <a:rPr lang="en-US" sz="2000" dirty="0"/>
              <a:t>Videos	(8 Videos)	</a:t>
            </a:r>
          </a:p>
          <a:p>
            <a:pPr lvl="1"/>
            <a:r>
              <a:rPr lang="en-US" sz="2000" dirty="0"/>
              <a:t>Case Study (4 Case Studies</a:t>
            </a:r>
            <a:r>
              <a:rPr lang="en-US" sz="2000" dirty="0" smtClean="0"/>
              <a:t>)</a:t>
            </a:r>
            <a:endParaRPr lang="en-US" sz="2000" dirty="0"/>
          </a:p>
          <a:p>
            <a:pPr lvl="0"/>
            <a:r>
              <a:rPr lang="en-US" sz="2800" dirty="0"/>
              <a:t>Household Economic </a:t>
            </a:r>
            <a:r>
              <a:rPr lang="en-US" sz="2800" dirty="0" smtClean="0"/>
              <a:t>Activities</a:t>
            </a:r>
            <a:endParaRPr lang="en-US" sz="2800" dirty="0"/>
          </a:p>
          <a:p>
            <a:r>
              <a:rPr lang="en-US" sz="2800" dirty="0"/>
              <a:t>Pakistan Standard Industrial Classifications (PSIC)	</a:t>
            </a:r>
          </a:p>
        </p:txBody>
      </p:sp>
    </p:spTree>
    <p:extLst>
      <p:ext uri="{BB962C8B-B14F-4D97-AF65-F5344CB8AC3E}">
        <p14:creationId xmlns:p14="http://schemas.microsoft.com/office/powerpoint/2010/main" xmlns="" val="133742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1" y="114300"/>
            <a:ext cx="12192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523" y="1828800"/>
            <a:ext cx="91864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1" y="114300"/>
            <a:ext cx="12192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0331" y="1809750"/>
            <a:ext cx="10683907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1" y="114300"/>
            <a:ext cx="12192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32061" y="804863"/>
            <a:ext cx="9126428" cy="605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1" y="38100"/>
            <a:ext cx="12192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866900"/>
            <a:ext cx="110680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05950" y="3475672"/>
            <a:ext cx="2686050" cy="2820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03350" y="3686175"/>
            <a:ext cx="3154950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"/>
            <a:ext cx="3181350" cy="256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68054" y="3848100"/>
            <a:ext cx="3174064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150" y="4057650"/>
            <a:ext cx="246935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1" y="114300"/>
            <a:ext cx="12192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953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997" y="190500"/>
            <a:ext cx="11832608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0563" y="628330"/>
            <a:ext cx="3367087" cy="2934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3991" y="2828924"/>
            <a:ext cx="9949516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3825" y="3600450"/>
            <a:ext cx="100774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57150"/>
            <a:ext cx="11588655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9" y="3886201"/>
            <a:ext cx="11130935" cy="214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0" y="1924051"/>
            <a:ext cx="3048000" cy="2046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05351" y="2081213"/>
            <a:ext cx="3133724" cy="199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19563" y="0"/>
            <a:ext cx="3538537" cy="194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8150" y="1937812"/>
            <a:ext cx="3543300" cy="208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7" y="57150"/>
            <a:ext cx="11832608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12156"/>
            <a:ext cx="9723737" cy="225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3950" y="2047874"/>
            <a:ext cx="2981325" cy="191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9650" y="1824037"/>
            <a:ext cx="2881313" cy="2123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047" y="57150"/>
            <a:ext cx="11832608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686" y="3956384"/>
            <a:ext cx="9697619" cy="2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48501" y="860227"/>
            <a:ext cx="4724400" cy="310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6300" y="865813"/>
            <a:ext cx="4686300" cy="3163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9653" y="57150"/>
            <a:ext cx="11832608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2015532"/>
            <a:ext cx="11346870" cy="3070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0400" y="4655016"/>
            <a:ext cx="3429000" cy="197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413" y="285750"/>
            <a:ext cx="3386138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679" y="327546"/>
            <a:ext cx="6387152" cy="614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2053" y="57150"/>
            <a:ext cx="11832608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976688"/>
            <a:ext cx="9220200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05150" y="1347787"/>
            <a:ext cx="4324350" cy="296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9447" y="152401"/>
            <a:ext cx="11737151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2826" y="1905000"/>
            <a:ext cx="8373374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34450" y="57151"/>
            <a:ext cx="2952750" cy="200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8886" y="0"/>
            <a:ext cx="3891678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" y="252413"/>
            <a:ext cx="3133725" cy="209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" y="133350"/>
            <a:ext cx="11398154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371" y="4357688"/>
            <a:ext cx="10782529" cy="213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58176" y="2219324"/>
            <a:ext cx="3157538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6800" y="2239540"/>
            <a:ext cx="3205163" cy="2244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2053" y="57150"/>
            <a:ext cx="11832608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86753" y="2071688"/>
            <a:ext cx="9395636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91500" y="4305300"/>
            <a:ext cx="3224213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57350" y="4381500"/>
            <a:ext cx="4419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50"/>
            <a:ext cx="11550554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4549" y="1838324"/>
            <a:ext cx="941359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34350" y="4538663"/>
            <a:ext cx="3476625" cy="2068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33638" y="4421643"/>
            <a:ext cx="3243262" cy="2282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" y="443553"/>
            <a:ext cx="11550555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6985" y="1957388"/>
            <a:ext cx="8953054" cy="242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53450" y="4367213"/>
            <a:ext cx="3276600" cy="2206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98895" y="4476750"/>
            <a:ext cx="3168805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47674" y="0"/>
            <a:ext cx="324104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1" y="4486274"/>
            <a:ext cx="32146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82000" y="0"/>
            <a:ext cx="2762249" cy="2115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57150"/>
            <a:ext cx="11550555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154" y="1652588"/>
            <a:ext cx="10589371" cy="457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533650" cy="1974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29413" y="0"/>
            <a:ext cx="2771946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3453" y="190500"/>
            <a:ext cx="11832608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5950" y="2052638"/>
            <a:ext cx="9725025" cy="4768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9" y="57150"/>
            <a:ext cx="11569605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425" y="2166938"/>
            <a:ext cx="9952114" cy="190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32511" y="4048124"/>
            <a:ext cx="4611790" cy="2428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8163" y="4041095"/>
            <a:ext cx="4393727" cy="2588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3553"/>
            <a:ext cx="11832608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7495" y="2362200"/>
            <a:ext cx="10483994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8650" y="4552950"/>
            <a:ext cx="3495675" cy="199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" y="161925"/>
            <a:ext cx="3924300" cy="242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5338" y="368037"/>
            <a:ext cx="9737725" cy="579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0"/>
            <a:ext cx="3505201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392" y="0"/>
            <a:ext cx="11832608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2722" y="1847850"/>
            <a:ext cx="10015928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988" y="238003"/>
            <a:ext cx="3471862" cy="2086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34251" y="4554229"/>
            <a:ext cx="3805238" cy="2151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832608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696" y="2052638"/>
            <a:ext cx="10800904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97979" y="3724274"/>
            <a:ext cx="4879672" cy="2581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199" y="190500"/>
            <a:ext cx="11588655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8243" y="2033588"/>
            <a:ext cx="10005596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7755" y="4162424"/>
            <a:ext cx="7595134" cy="147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540" y="1233488"/>
            <a:ext cx="3429374" cy="234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" y="4195763"/>
            <a:ext cx="3524250" cy="2493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419100"/>
            <a:ext cx="9968466" cy="57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669" y="177421"/>
            <a:ext cx="11706390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324" y="2257424"/>
            <a:ext cx="8776324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669" y="177421"/>
            <a:ext cx="11706390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6112" y="2228850"/>
            <a:ext cx="11714682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002" y="251702"/>
            <a:ext cx="11747316" cy="6435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90" y="3481388"/>
            <a:ext cx="9136309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" y="3624262"/>
            <a:ext cx="10100439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62001" y="3799125"/>
            <a:ext cx="9341606" cy="3100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1766" y="2211504"/>
            <a:ext cx="9039302" cy="46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1570" y="1458498"/>
            <a:ext cx="8663238" cy="531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975"/>
            <a:ext cx="11969939" cy="650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8046" y="1862138"/>
            <a:ext cx="9074854" cy="436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96100" y="1147763"/>
            <a:ext cx="2514599" cy="3071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1" y="1193016"/>
            <a:ext cx="2795588" cy="2807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9100" y="1257300"/>
            <a:ext cx="26289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975"/>
            <a:ext cx="11969939" cy="650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43162"/>
            <a:ext cx="862012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4" y="2452687"/>
            <a:ext cx="11520488" cy="409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00031"/>
            <a:ext cx="9820956" cy="641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654" y="44211"/>
            <a:ext cx="11915218" cy="665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3614738"/>
            <a:ext cx="11594759" cy="229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5179" y="4382602"/>
            <a:ext cx="9759668" cy="163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29100"/>
            <a:ext cx="11951103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095750"/>
            <a:ext cx="11075442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13" y="228600"/>
            <a:ext cx="9849987" cy="643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88269" y="468289"/>
            <a:ext cx="28114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5908" y="3447743"/>
            <a:ext cx="9440863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8101" y="1260262"/>
            <a:ext cx="968057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866" y="225688"/>
            <a:ext cx="10781732" cy="333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8867" y="3686600"/>
            <a:ext cx="9567080" cy="29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65" y="218365"/>
            <a:ext cx="11669891" cy="6332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367" y="2333624"/>
            <a:ext cx="11323233" cy="326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8633" y="2190750"/>
            <a:ext cx="10311756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420" y="183606"/>
            <a:ext cx="11864989" cy="643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7250" y="2309813"/>
            <a:ext cx="10571375" cy="4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7228" y="4362450"/>
            <a:ext cx="11872207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3488" y="4550889"/>
            <a:ext cx="10986243" cy="230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927" y="341195"/>
            <a:ext cx="11804652" cy="6223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3629025"/>
            <a:ext cx="82105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949" y="4691347"/>
            <a:ext cx="8942951" cy="167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61" y="90060"/>
            <a:ext cx="10751378" cy="667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14463" y="4286250"/>
            <a:ext cx="100107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62218" y="4137404"/>
            <a:ext cx="10006722" cy="2403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40989" y="469905"/>
            <a:ext cx="10838300" cy="70696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Objective of the session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436099" y="1442039"/>
            <a:ext cx="11251999" cy="51397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n-US" sz="2400" b="1" dirty="0" smtClean="0">
                <a:solidFill>
                  <a:srgbClr val="6649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 </a:t>
            </a:r>
            <a:r>
              <a:rPr lang="en-US" sz="2400" b="1" dirty="0">
                <a:solidFill>
                  <a:srgbClr val="6649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concept of Economic Activity</a:t>
            </a:r>
          </a:p>
          <a:p>
            <a:pPr algn="just">
              <a:lnSpc>
                <a:spcPct val="200000"/>
              </a:lnSpc>
            </a:pPr>
            <a:r>
              <a:rPr lang="en-US" sz="2400" b="1" dirty="0">
                <a:solidFill>
                  <a:srgbClr val="6649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is Pakistan Standard Industrial Classification (PSIC) </a:t>
            </a:r>
          </a:p>
          <a:p>
            <a:pPr algn="just">
              <a:lnSpc>
                <a:spcPct val="200000"/>
              </a:lnSpc>
            </a:pPr>
            <a:r>
              <a:rPr lang="en-US" sz="2400" b="1" dirty="0">
                <a:solidFill>
                  <a:srgbClr val="6649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assign codes from PSIC</a:t>
            </a:r>
            <a:endParaRPr lang="fr-FR" sz="2400" b="1" dirty="0">
              <a:solidFill>
                <a:srgbClr val="6649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200000"/>
              </a:lnSpc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0" y="6293224"/>
            <a:ext cx="516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0605AA-D013-4BB4-A051-A3627DA9F420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64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34759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000"/>
    </mc:Choice>
    <mc:Fallback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40990" y="381593"/>
            <a:ext cx="10810308" cy="706964"/>
          </a:xfrm>
        </p:spPr>
        <p:txBody>
          <a:bodyPr>
            <a:no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DEFINITION OF ECONOMIC ACTIVITY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541177" y="1442039"/>
            <a:ext cx="8634833" cy="4995455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An economic activity is a process that leads to the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production of  goods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or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provision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services.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All activities which we perform in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exchange for money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or things of value are economic activities.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Economic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activity is produced in a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household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or in an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establishment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Economic activities produced by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household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are covered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under Q.9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of listing form –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12 activities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are covered under this Question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Activities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produced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consumed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by the household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themselves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will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not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be covered</a:t>
            </a:r>
          </a:p>
          <a:p>
            <a:pPr algn="just">
              <a:lnSpc>
                <a:spcPct val="150000"/>
              </a:lnSpc>
            </a:pPr>
            <a:endParaRPr lang="en-US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2000" b="1" dirty="0" smtClean="0">
              <a:solidFill>
                <a:srgbClr val="6649E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0" y="6293224"/>
            <a:ext cx="516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0605AA-D013-4BB4-A051-A3627DA9F420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65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4479" y="3811466"/>
            <a:ext cx="2473618" cy="2626028"/>
          </a:xfrm>
          <a:prstGeom prst="rect">
            <a:avLst/>
          </a:prstGeom>
        </p:spPr>
      </p:pic>
      <p:sp>
        <p:nvSpPr>
          <p:cNvPr id="3" name="AutoShape 2" descr="Image result for importance of economic activity"/>
          <p:cNvSpPr>
            <a:spLocks noChangeAspect="1" noChangeArrowheads="1"/>
          </p:cNvSpPr>
          <p:nvPr/>
        </p:nvSpPr>
        <p:spPr bwMode="auto">
          <a:xfrm>
            <a:off x="155575" y="-135434"/>
            <a:ext cx="304800" cy="2857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479" y="1382477"/>
            <a:ext cx="2704695" cy="1690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668086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000"/>
    </mc:Choice>
    <mc:Fallback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40989" y="338692"/>
            <a:ext cx="10947107" cy="70696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PAKISTAN STANDARD INDUSTRIAL CLASSIFICATION 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485193" y="1442039"/>
            <a:ext cx="8481930" cy="51397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classification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of activities divides economic activities into categories which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by aggregation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, make it possible to define the sectors of activity (Agriculture, Industry, Construction, Trade, etc</a:t>
            </a:r>
            <a:r>
              <a:rPr lang="en-US" sz="2000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.).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762000" algn="l"/>
                <a:tab pos="1255713" algn="l"/>
                <a:tab pos="2095500" algn="l"/>
              </a:tabLst>
              <a:defRPr/>
            </a:pPr>
            <a:r>
              <a:rPr lang="en-US" sz="2000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International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Standard Industrial Classification of All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Activities (ISIC)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ISIC</a:t>
            </a:r>
            <a:r>
              <a:rPr lang="en-US" sz="2000" b="1" dirty="0">
                <a:solidFill>
                  <a:srgbClr val="6649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a classification according to kind of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economic activity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Classification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is based on the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Pakistan Standard Industrial Classification</a:t>
            </a:r>
            <a:r>
              <a:rPr lang="en-US" sz="2000" b="1" dirty="0">
                <a:solidFill>
                  <a:srgbClr val="6649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(PSIC) 2010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762000" algn="l"/>
                <a:tab pos="1255713" algn="l"/>
                <a:tab pos="2095500" algn="l"/>
              </a:tabLst>
              <a:defRPr/>
            </a:pPr>
            <a:endParaRPr lang="en-US" sz="2000" b="1" dirty="0" smtClean="0">
              <a:solidFill>
                <a:srgbClr val="6649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762000" algn="l"/>
                <a:tab pos="1255713" algn="l"/>
                <a:tab pos="2095500" algn="l"/>
              </a:tabLst>
              <a:defRPr/>
            </a:pPr>
            <a:endParaRPr lang="en-US" sz="2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762000" algn="l"/>
                <a:tab pos="1255713" algn="l"/>
                <a:tab pos="2095500" algn="l"/>
              </a:tabLst>
              <a:defRPr/>
            </a:pPr>
            <a:endParaRPr lang="en-US" sz="2000" b="1" dirty="0">
              <a:solidFill>
                <a:srgbClr val="6649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0" y="6293224"/>
            <a:ext cx="516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0605AA-D013-4BB4-A051-A3627DA9F420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66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6786" y="1302737"/>
            <a:ext cx="2999408" cy="28930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6382" y="4197658"/>
            <a:ext cx="2989813" cy="23628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861235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000"/>
    </mc:Choice>
    <mc:Fallback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0889" y="314245"/>
            <a:ext cx="8761413" cy="912281"/>
          </a:xfrm>
        </p:spPr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DESCRIPTION OF PSIC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0842" y="1306624"/>
            <a:ext cx="1118381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Section 	Divisions 		Description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 	01–03 		Agriculture, forestry and fishing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B 	05–09 		Mining and quarrying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C 	10–33 		Manufacturing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D 	35 		Electricity, gas, steam and air conditioning supply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E 	36–39 		Water supply; sewerage, waste management and remediation activities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F 	41–43 		Construction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G 	45–47 		Wholesale and retail trade; repair of motor vehicles and motorcycles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H 	49–53 		</a:t>
            </a:r>
            <a:r>
              <a:rPr lang="en-US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Transportation </a:t>
            </a:r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and storage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I 	55–56 		Accommodation and food service activities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J 	58–63		Information and communication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K 	64–66 		Financial and insurance activities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L 	68 		Real estate activities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M 	69–75 		Professional, scientific and technical activities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N 	77–82 		Administrative and support service activities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O 	84 		Public administration and </a:t>
            </a:r>
            <a:r>
              <a:rPr lang="en-US" b="1" dirty="0" err="1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defence</a:t>
            </a:r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; compulsory social security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P	85 		Education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Q 	86–88 		Human health and social work activities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R 	90–93 		Arts, entertainment and recreation</a:t>
            </a:r>
          </a:p>
          <a:p>
            <a:r>
              <a:rPr lang="en-US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S 	94–96 		Other service </a:t>
            </a:r>
            <a:r>
              <a:rPr lang="en-US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activities</a:t>
            </a:r>
          </a:p>
          <a:p>
            <a:r>
              <a:rPr lang="en-US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T	99		Activities of Extraterritorial organizations and bodies</a:t>
            </a:r>
            <a:endParaRPr lang="en-US" b="1" dirty="0">
              <a:solidFill>
                <a:srgbClr val="6649E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28065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000"/>
    </mc:Choice>
    <mc:Fallback>
      <p:transition advTm="100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40989" y="469905"/>
            <a:ext cx="10838300" cy="70696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FEW CLARIFICATIONS 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436099" y="1442039"/>
            <a:ext cx="11251999" cy="51397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PSIC code will be assigned to activities produced by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establishments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For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establishments engaged in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more than one economic activity,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code of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principal activity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will be </a:t>
            </a:r>
            <a:r>
              <a:rPr lang="en-US" sz="2000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assigned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For establishments: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01 code will be assigned to those which are engaged in corporate farming of livestock activities such as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sheep farms, cattle farms </a:t>
            </a:r>
            <a:r>
              <a:rPr lang="en-US" sz="2000" b="1" dirty="0" err="1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etc</a:t>
            </a:r>
            <a:endParaRPr lang="en-US" sz="2000" b="1" dirty="0" smtClean="0">
              <a:solidFill>
                <a:srgbClr val="6649E3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Principal activity is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activity that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contributes most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to the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value added 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(earns most</a:t>
            </a:r>
            <a:r>
              <a:rPr lang="en-US" sz="2000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just">
              <a:lnSpc>
                <a:spcPct val="150000"/>
              </a:lnSpc>
            </a:pPr>
            <a:r>
              <a:rPr lang="fr-FR" sz="2000" b="1" dirty="0" err="1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Economic</a:t>
            </a:r>
            <a:r>
              <a:rPr lang="fr-FR" sz="2000" b="1" dirty="0" smtClean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000" b="1" dirty="0" err="1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activity</a:t>
            </a:r>
            <a:r>
              <a:rPr lang="fr-FR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operating in </a:t>
            </a:r>
            <a:r>
              <a:rPr lang="en-GB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GB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fixed location </a:t>
            </a:r>
            <a:r>
              <a:rPr lang="en-GB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will be covered. </a:t>
            </a:r>
          </a:p>
          <a:p>
            <a:pPr algn="just">
              <a:lnSpc>
                <a:spcPct val="150000"/>
              </a:lnSpc>
            </a:pP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Activities such as </a:t>
            </a:r>
            <a:r>
              <a: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travelling salesmen, mobile traders, fishermen without fixed place, drivers of the taxis, buses and trucks </a:t>
            </a:r>
            <a:r>
              <a:rPr lang="en-US" sz="2000" b="1" dirty="0" err="1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etc</a:t>
            </a:r>
            <a:r>
              <a:rPr lang="en-US" sz="2000" b="1" dirty="0">
                <a:solidFill>
                  <a:srgbClr val="6649E3"/>
                </a:solidFill>
                <a:latin typeface="Arial" pitchFamily="34" charset="0"/>
                <a:cs typeface="Arial" pitchFamily="34" charset="0"/>
              </a:rPr>
              <a:t> will not be covered.</a:t>
            </a:r>
          </a:p>
          <a:p>
            <a:pPr algn="just">
              <a:lnSpc>
                <a:spcPct val="150000"/>
              </a:lnSpc>
            </a:pPr>
            <a:endParaRPr lang="en-US" sz="2000" b="1" dirty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</a:pPr>
            <a:endParaRPr lang="en-US" sz="2000" b="1" dirty="0">
              <a:solidFill>
                <a:srgbClr val="6649E3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fr-FR" sz="2400" dirty="0">
              <a:latin typeface="Times New Roman" charset="0"/>
            </a:endParaRPr>
          </a:p>
          <a:p>
            <a:pPr algn="just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0" y="6293224"/>
            <a:ext cx="516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0605AA-D013-4BB4-A051-A3627DA9F420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68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89345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000"/>
    </mc:Choice>
    <mc:Fallback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40989" y="469905"/>
            <a:ext cx="10838300" cy="70696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Allocation of PSIC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740988" y="1442039"/>
            <a:ext cx="11061805" cy="51397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en-US" sz="2000" b="1" dirty="0">
              <a:solidFill>
                <a:srgbClr val="6649E3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0" y="6293224"/>
            <a:ext cx="516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0605AA-D013-4BB4-A051-A3627DA9F420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69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8987132"/>
              </p:ext>
            </p:extLst>
          </p:nvPr>
        </p:nvGraphicFramePr>
        <p:xfrm>
          <a:off x="887032" y="1501448"/>
          <a:ext cx="10801064" cy="6985998"/>
        </p:xfrm>
        <a:graphic>
          <a:graphicData uri="http://schemas.openxmlformats.org/drawingml/2006/table">
            <a:tbl>
              <a:tblPr/>
              <a:tblGrid>
                <a:gridCol w="857362"/>
                <a:gridCol w="7906043"/>
                <a:gridCol w="2037659"/>
              </a:tblGrid>
              <a:tr h="2661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Codes</a:t>
                      </a:r>
                    </a:p>
                  </a:txBody>
                  <a:tcPr marL="857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Description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Economic Activities 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Crop and animal production, hunting and related service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باڈہ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Forestry and logging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Fishing and aquaculture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Mining of coal and lignite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Extraction of crude petroleum and natural gas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Mining of metal ores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Other mining and quarrying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Mining support service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food products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11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beverages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tobacco products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textiles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14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wearing apparel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leather and related products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Manufacture of wood and of products of wood and cork, except furniture; manufacture of articles of straw and plaiting materials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Manufacture of paper and paper products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Printing and reproduction of recorded media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1" algn="r" rtl="1" fontAlgn="b"/>
                      <a:r>
                        <a:rPr lang="ur-PK" sz="17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103212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000"/>
    </mc:Choice>
    <mc:Fallback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8300" y="493452"/>
            <a:ext cx="9155113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16" y="2451124"/>
            <a:ext cx="9407525" cy="364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0"/>
            <a:ext cx="2811037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40989" y="403961"/>
            <a:ext cx="10838300" cy="7069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Allocation of PSIC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740988" y="1442039"/>
            <a:ext cx="11061805" cy="51397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en-US" sz="2000" b="1" dirty="0">
              <a:solidFill>
                <a:srgbClr val="6649E3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0" y="6293224"/>
            <a:ext cx="516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0605AA-D013-4BB4-A051-A3627DA9F420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70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15286513"/>
              </p:ext>
            </p:extLst>
          </p:nvPr>
        </p:nvGraphicFramePr>
        <p:xfrm>
          <a:off x="407964" y="1299237"/>
          <a:ext cx="11538231" cy="7691920"/>
        </p:xfrm>
        <a:graphic>
          <a:graphicData uri="http://schemas.openxmlformats.org/drawingml/2006/table">
            <a:tbl>
              <a:tblPr/>
              <a:tblGrid>
                <a:gridCol w="915876"/>
                <a:gridCol w="8214056"/>
                <a:gridCol w="2408299"/>
              </a:tblGrid>
              <a:tr h="2661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Codes</a:t>
                      </a:r>
                    </a:p>
                  </a:txBody>
                  <a:tcPr marL="857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Description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Economic Activities 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19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coke and refined petroleum products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20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chemicals and chemical products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21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basic pharmaceutical products and pharmaceutical preparations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22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rubber and plastics products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23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other non-metallic mineral products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24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basic metals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25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fabricated metal products, except machinery and equipment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computer, electronic and optical products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27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electrical equipment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machinery and equipment n.e.c.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motor vehicles, trailers and semi-trailers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30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other transport equipment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Manufacture of furniture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Other manufacturing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کارخانہ/دکان پیداوار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Repair and installation of machinery and equipment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کارخانہ/ 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Electricity, gas, steam and air conditioning supply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ur-PK" sz="1700" b="0" i="0" u="none" strike="noStrike"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نیم سرکاری دفتر/ سرکاری دفتر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Water collection, treatment and supply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نیم سرکاری دفتر/ سرکاری دفتر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Sewerage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نیم سرکاری دفتر/ سرکاری دفتر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Waste collection, treatment and disposal activities; materials recovery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نیم سرکاری دفتر/ سرکاری دفتر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590807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000"/>
    </mc:Choice>
    <mc:Fallback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40989" y="403961"/>
            <a:ext cx="10838300" cy="7069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Allocation of PSIC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740988" y="1442039"/>
            <a:ext cx="11061805" cy="51397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en-US" sz="2000" b="1" dirty="0">
              <a:solidFill>
                <a:srgbClr val="6649E3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0" y="6293224"/>
            <a:ext cx="516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0605AA-D013-4BB4-A051-A3627DA9F420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71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76845431"/>
              </p:ext>
            </p:extLst>
          </p:nvPr>
        </p:nvGraphicFramePr>
        <p:xfrm>
          <a:off x="407964" y="1358222"/>
          <a:ext cx="11437035" cy="6092790"/>
        </p:xfrm>
        <a:graphic>
          <a:graphicData uri="http://schemas.openxmlformats.org/drawingml/2006/table">
            <a:tbl>
              <a:tblPr/>
              <a:tblGrid>
                <a:gridCol w="907843"/>
                <a:gridCol w="7641050"/>
                <a:gridCol w="2888142"/>
              </a:tblGrid>
              <a:tr h="2661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Codes</a:t>
                      </a:r>
                    </a:p>
                  </a:txBody>
                  <a:tcPr marL="857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Description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Economic Activities 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Remediation activities and other waste management services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41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Construction of buildings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42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Civil engineering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نیم سرکاری دفتر/ سرکاری دفتر/دیگر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Specialized construction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نیم سرکاری دفتر/ سرکاری دفتر/دیگر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45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Wholesale and retail trade and repair of motor vehicles and motorcycles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ہول سیل دکان/ ریٹیل شاپ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46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Wholesale trade, except of motor vehicles and motorcycles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ہول سیل دکان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Retail trade, except of motor vehicles and motorcycles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ریٹیل شاپ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Land transport and transport via pipelines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نیم سرکاری دفتر/ سرکاری دفتر/دیگر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50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Water transport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نیم سرکاری دفتر/ سرکاری دفتر/دیگر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51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Air transport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نیم سرکاری دفتر/ سرکاری دفتر/دیگر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52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Warehousing and support activities for transportation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نیم سرکاری دفتر/ سرکاری دفتر/دیگر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Postal and courier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نیم سرکاری دفتر/ سرکاری دفتر/دیگر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55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Accommodation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ہاسٹل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Food and beverage service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ہوٹل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02805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000"/>
    </mc:Choice>
    <mc:Fallback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40989" y="403961"/>
            <a:ext cx="10838300" cy="7069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Allocation of PSIC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740988" y="1442039"/>
            <a:ext cx="11061805" cy="51397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en-US" sz="2000" b="1" dirty="0">
              <a:solidFill>
                <a:srgbClr val="6649E3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0" y="6293224"/>
            <a:ext cx="516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0605AA-D013-4BB4-A051-A3627DA9F420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72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42442403"/>
              </p:ext>
            </p:extLst>
          </p:nvPr>
        </p:nvGraphicFramePr>
        <p:xfrm>
          <a:off x="407964" y="1358221"/>
          <a:ext cx="11437035" cy="5654106"/>
        </p:xfrm>
        <a:graphic>
          <a:graphicData uri="http://schemas.openxmlformats.org/drawingml/2006/table">
            <a:tbl>
              <a:tblPr/>
              <a:tblGrid>
                <a:gridCol w="907843"/>
                <a:gridCol w="8039209"/>
                <a:gridCol w="2489983"/>
              </a:tblGrid>
              <a:tr h="2661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Codes</a:t>
                      </a:r>
                    </a:p>
                  </a:txBody>
                  <a:tcPr marL="857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Description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Economic Activities 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Publishing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59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Motion picture, video and television programme production, sound recording and music publishing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60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Programming and broadcasting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Telecommunications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Computer programming, consultancy and related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63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Information service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64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Financial service activities, except insurance and pension funding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بینک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65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Insurance, reinsurance and pension funding, except compulsory social security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نیم سرکاری دفتر/ سرکاری دفتر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Activities auxiliary to financial service and insurance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68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Real estate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پراپرٹی ڈیلر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69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Legal and accounting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Activities of head offices; management consultancy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76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71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Architectural and engineering activities; technical testing and analysis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72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Scientific research and development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73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Advertising and market research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74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Other professional, scientific and technical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75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Veterinary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77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Rental and leasing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158432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000"/>
    </mc:Choice>
    <mc:Fallback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740989" y="403961"/>
            <a:ext cx="10838300" cy="7069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Allocation of PSIC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740988" y="1442039"/>
            <a:ext cx="11061805" cy="51397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en-US" sz="2000" b="1" dirty="0">
              <a:solidFill>
                <a:srgbClr val="6649E3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30000" y="6293224"/>
            <a:ext cx="516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0605AA-D013-4BB4-A051-A3627DA9F420}" type="slidenum"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73</a:t>
            </a:fld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8900725"/>
              </p:ext>
            </p:extLst>
          </p:nvPr>
        </p:nvGraphicFramePr>
        <p:xfrm>
          <a:off x="407964" y="1358221"/>
          <a:ext cx="11437035" cy="5351270"/>
        </p:xfrm>
        <a:graphic>
          <a:graphicData uri="http://schemas.openxmlformats.org/drawingml/2006/table">
            <a:tbl>
              <a:tblPr/>
              <a:tblGrid>
                <a:gridCol w="907843"/>
                <a:gridCol w="7589043"/>
                <a:gridCol w="2940149"/>
              </a:tblGrid>
              <a:tr h="26610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Codes</a:t>
                      </a:r>
                    </a:p>
                  </a:txBody>
                  <a:tcPr marL="857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Description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Economic Activities 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78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Employment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Travel agency, tour operator, reservation service and related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80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Security and investigation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Services to buildings and landscape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82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Office administrative, office support and other business support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Public administration and defence; compulsory social security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سرکاری دفتر/جیل/تھانہ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85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Education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سکول/کالج/یونیورسٹی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2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86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Human health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ctr"/>
                      <a:r>
                        <a:rPr lang="ur-PK" sz="1700" b="0" i="0" u="none" strike="noStrike" dirty="0"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یتیم خانہ/اولڈ ہوم/دار ال </a:t>
                      </a:r>
                      <a:r>
                        <a:rPr lang="ur-PK" sz="1700" b="0" i="0" u="none" strike="noStrike" dirty="0" smtClean="0"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امان</a:t>
                      </a:r>
                      <a:r>
                        <a:rPr lang="en-US" sz="1700" b="0" i="0" u="none" strike="noStrike" dirty="0" smtClean="0"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 </a:t>
                      </a:r>
                      <a:r>
                        <a:rPr lang="ur-PK" sz="1700" b="0" i="0" u="none" strike="noStrike" dirty="0" smtClean="0"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/ </a:t>
                      </a:r>
                      <a:r>
                        <a:rPr lang="ur-PK" sz="1700" b="0" i="0" u="none" strike="noStrike" dirty="0">
                          <a:solidFill>
                            <a:srgbClr val="202124"/>
                          </a:solidFill>
                          <a:effectLst/>
                          <a:latin typeface="Inherit"/>
                        </a:rPr>
                        <a:t>ہسپتال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87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Residential care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88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Social work activities without accommodation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90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Creative, arts and entertainment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91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Libraries, archives, museums and other cultural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92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Gambling and betting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Sports activities and amusement and recreation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94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Activities of membership organizations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مدرسہ/مسجد/عبادت گاہ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95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Repair of computers and personal and household goods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96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Other personal service activities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دکان خدمات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61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99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Activities of extraterritorial organizations and bodies</a:t>
                      </a:r>
                    </a:p>
                  </a:txBody>
                  <a:tcPr marL="9525" marR="9525" marT="893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 fontAlgn="b"/>
                      <a:r>
                        <a:rPr lang="ur-PK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دیگر</a:t>
                      </a:r>
                    </a:p>
                  </a:txBody>
                  <a:tcPr marL="9525" marR="9525" marT="89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69556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 advTm="1000"/>
    </mc:Choice>
    <mc:Fallback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61" y="90060"/>
            <a:ext cx="10751378" cy="667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920" y="933450"/>
            <a:ext cx="8884129" cy="4310562"/>
          </a:xfrm>
        </p:spPr>
      </p:pic>
    </p:spTree>
    <p:extLst>
      <p:ext uri="{BB962C8B-B14F-4D97-AF65-F5344CB8AC3E}">
        <p14:creationId xmlns="" xmlns:p14="http://schemas.microsoft.com/office/powerpoint/2010/main" val="106412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29515" y="434646"/>
            <a:ext cx="188595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1306" y="1057274"/>
            <a:ext cx="9383713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289" y="1919288"/>
            <a:ext cx="11162099" cy="404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583915" cy="241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6658</TotalTime>
  <Words>1136</Words>
  <Application>Microsoft Office PowerPoint</Application>
  <PresentationFormat>Custom</PresentationFormat>
  <Paragraphs>363</Paragraphs>
  <Slides>75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6" baseType="lpstr">
      <vt:lpstr>Flow</vt:lpstr>
      <vt:lpstr>Slide 1</vt:lpstr>
      <vt:lpstr>Slide 2</vt:lpstr>
      <vt:lpstr>Listing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Objective of the session</vt:lpstr>
      <vt:lpstr>DEFINITION OF ECONOMIC ACTIVITY</vt:lpstr>
      <vt:lpstr>PAKISTAN STANDARD INDUSTRIAL CLASSIFICATION  </vt:lpstr>
      <vt:lpstr>DESCRIPTION OF PSIC</vt:lpstr>
      <vt:lpstr>FEW CLARIFICATIONS </vt:lpstr>
      <vt:lpstr>Allocation of PSIC</vt:lpstr>
      <vt:lpstr>Allocation of PSIC</vt:lpstr>
      <vt:lpstr>Allocation of PSIC</vt:lpstr>
      <vt:lpstr>Allocation of PSIC</vt:lpstr>
      <vt:lpstr>Allocation of PSIC</vt:lpstr>
      <vt:lpstr>Slide 74</vt:lpstr>
      <vt:lpstr>Slide 75</vt:lpstr>
    </vt:vector>
  </TitlesOfParts>
  <Company>Pakistan Bureau of Statistics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Hewlett-Packard Company</dc:creator>
  <cp:lastModifiedBy>Saeed</cp:lastModifiedBy>
  <cp:revision>596</cp:revision>
  <dcterms:created xsi:type="dcterms:W3CDTF">2022-06-22T05:56:42Z</dcterms:created>
  <dcterms:modified xsi:type="dcterms:W3CDTF">2022-12-07T06:12:04Z</dcterms:modified>
</cp:coreProperties>
</file>