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1782" r:id="rId2"/>
    <p:sldId id="1818" r:id="rId3"/>
    <p:sldId id="1819" r:id="rId4"/>
    <p:sldId id="1820" r:id="rId5"/>
    <p:sldId id="1821" r:id="rId6"/>
    <p:sldId id="1822" r:id="rId7"/>
    <p:sldId id="1823" r:id="rId8"/>
    <p:sldId id="1824" r:id="rId9"/>
    <p:sldId id="1825" r:id="rId10"/>
    <p:sldId id="1826" r:id="rId11"/>
    <p:sldId id="1827" r:id="rId12"/>
    <p:sldId id="1905" r:id="rId13"/>
    <p:sldId id="1906" r:id="rId14"/>
    <p:sldId id="1907" r:id="rId15"/>
    <p:sldId id="1908" r:id="rId16"/>
    <p:sldId id="1909" r:id="rId17"/>
    <p:sldId id="1910" r:id="rId18"/>
    <p:sldId id="1911" r:id="rId19"/>
    <p:sldId id="1912" r:id="rId20"/>
    <p:sldId id="1913" r:id="rId21"/>
    <p:sldId id="1914" r:id="rId22"/>
    <p:sldId id="1915" r:id="rId23"/>
    <p:sldId id="1916" r:id="rId24"/>
    <p:sldId id="1917" r:id="rId25"/>
    <p:sldId id="1918" r:id="rId26"/>
    <p:sldId id="1919" r:id="rId27"/>
    <p:sldId id="1920" r:id="rId28"/>
    <p:sldId id="1971" r:id="rId29"/>
    <p:sldId id="1972" r:id="rId30"/>
    <p:sldId id="1973" r:id="rId31"/>
    <p:sldId id="1974" r:id="rId32"/>
    <p:sldId id="1975" r:id="rId33"/>
    <p:sldId id="1976" r:id="rId34"/>
    <p:sldId id="1977" r:id="rId35"/>
    <p:sldId id="1978" r:id="rId36"/>
    <p:sldId id="1979" r:id="rId37"/>
    <p:sldId id="1980" r:id="rId38"/>
    <p:sldId id="1981" r:id="rId39"/>
    <p:sldId id="1982" r:id="rId40"/>
    <p:sldId id="1983" r:id="rId41"/>
    <p:sldId id="1984" r:id="rId42"/>
    <p:sldId id="1985" r:id="rId43"/>
    <p:sldId id="1986" r:id="rId44"/>
    <p:sldId id="1987" r:id="rId45"/>
    <p:sldId id="1988" r:id="rId46"/>
    <p:sldId id="1989" r:id="rId47"/>
    <p:sldId id="1990" r:id="rId48"/>
    <p:sldId id="1991" r:id="rId49"/>
    <p:sldId id="1992" r:id="rId50"/>
    <p:sldId id="1993" r:id="rId51"/>
    <p:sldId id="1994" r:id="rId52"/>
    <p:sldId id="1995" r:id="rId53"/>
    <p:sldId id="1996" r:id="rId54"/>
    <p:sldId id="1997" r:id="rId55"/>
    <p:sldId id="1998" r:id="rId56"/>
    <p:sldId id="1999" r:id="rId57"/>
    <p:sldId id="2000" r:id="rId58"/>
    <p:sldId id="2001" r:id="rId59"/>
    <p:sldId id="2002" r:id="rId60"/>
    <p:sldId id="2003" r:id="rId61"/>
    <p:sldId id="2004" r:id="rId62"/>
    <p:sldId id="2005" r:id="rId63"/>
    <p:sldId id="2006" r:id="rId64"/>
    <p:sldId id="2007" r:id="rId65"/>
    <p:sldId id="2008" r:id="rId66"/>
    <p:sldId id="2009" r:id="rId67"/>
    <p:sldId id="2010" r:id="rId68"/>
    <p:sldId id="2011" r:id="rId69"/>
    <p:sldId id="2012" r:id="rId70"/>
    <p:sldId id="2013" r:id="rId71"/>
    <p:sldId id="2014" r:id="rId72"/>
    <p:sldId id="2015" r:id="rId73"/>
    <p:sldId id="2016" r:id="rId74"/>
    <p:sldId id="2017" r:id="rId75"/>
    <p:sldId id="2018" r:id="rId76"/>
    <p:sldId id="1969" r:id="rId77"/>
    <p:sldId id="1970" r:id="rId78"/>
    <p:sldId id="1776" r:id="rId79"/>
  </p:sldIdLst>
  <p:sldSz cx="9144000" cy="6858000" type="screen4x3"/>
  <p:notesSz cx="7010400" cy="9296400"/>
  <p:defaultTextStyle>
    <a:defPPr>
      <a:defRPr lang="en-US"/>
    </a:defPPr>
    <a:lvl1pPr marL="0" algn="l" defTabSz="87292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36462" algn="l" defTabSz="87292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72922" algn="l" defTabSz="87292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09384" algn="l" defTabSz="87292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45847" algn="l" defTabSz="87292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82307" algn="l" defTabSz="87292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18767" algn="l" defTabSz="87292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55230" algn="l" defTabSz="87292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91691" algn="l" defTabSz="87292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352">
          <p15:clr>
            <a:srgbClr val="A4A3A4"/>
          </p15:clr>
        </p15:guide>
        <p15:guide id="4" pos="4032">
          <p15:clr>
            <a:srgbClr val="A4A3A4"/>
          </p15:clr>
        </p15:guide>
        <p15:guide id="5" orient="horz" pos="1984">
          <p15:clr>
            <a:srgbClr val="A4A3A4"/>
          </p15:clr>
        </p15:guide>
        <p15:guide id="6" pos="20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  <a:srgbClr val="FF6600"/>
    <a:srgbClr val="BB6917"/>
    <a:srgbClr val="003399"/>
    <a:srgbClr val="006600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8" autoAdjust="0"/>
    <p:restoredTop sz="93814" autoAdjust="0"/>
  </p:normalViewPr>
  <p:slideViewPr>
    <p:cSldViewPr>
      <p:cViewPr varScale="1">
        <p:scale>
          <a:sx n="65" d="100"/>
          <a:sy n="65" d="100"/>
        </p:scale>
        <p:origin x="1422" y="72"/>
      </p:cViewPr>
      <p:guideLst>
        <p:guide orient="horz" pos="2160"/>
        <p:guide pos="2880"/>
        <p:guide orient="horz" pos="2352"/>
        <p:guide pos="4032"/>
        <p:guide orient="horz" pos="1984"/>
        <p:guide pos="2057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08" y="-96"/>
      </p:cViewPr>
      <p:guideLst>
        <p:guide orient="horz" pos="3127"/>
        <p:guide pos="2141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973296" y="9"/>
            <a:ext cx="3037116" cy="465118"/>
          </a:xfrm>
          <a:prstGeom prst="rect">
            <a:avLst/>
          </a:prstGeom>
        </p:spPr>
        <p:txBody>
          <a:bodyPr vert="horz" lIns="91569" tIns="45784" rIns="91569" bIns="45784" rtlCol="1"/>
          <a:lstStyle>
            <a:lvl1pPr algn="r">
              <a:defRPr sz="1200"/>
            </a:lvl1pPr>
          </a:lstStyle>
          <a:p>
            <a:endParaRPr lang="ur-P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678" y="9"/>
            <a:ext cx="3037116" cy="465118"/>
          </a:xfrm>
          <a:prstGeom prst="rect">
            <a:avLst/>
          </a:prstGeom>
        </p:spPr>
        <p:txBody>
          <a:bodyPr vert="horz" lIns="91569" tIns="45784" rIns="91569" bIns="45784" rtlCol="1"/>
          <a:lstStyle>
            <a:lvl1pPr algn="l">
              <a:defRPr sz="1200"/>
            </a:lvl1pPr>
          </a:lstStyle>
          <a:p>
            <a:fld id="{14536939-AFE3-499F-A9BB-E41D781E6ABD}" type="datetime4">
              <a:rPr lang="en-US" smtClean="0"/>
              <a:pPr/>
              <a:t>March 25, 2021</a:t>
            </a:fld>
            <a:endParaRPr lang="ur-P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973296" y="8829797"/>
            <a:ext cx="3037116" cy="465118"/>
          </a:xfrm>
          <a:prstGeom prst="rect">
            <a:avLst/>
          </a:prstGeom>
        </p:spPr>
        <p:txBody>
          <a:bodyPr vert="horz" lIns="91569" tIns="45784" rIns="91569" bIns="45784" rtlCol="1" anchor="b"/>
          <a:lstStyle>
            <a:lvl1pPr algn="r">
              <a:defRPr sz="1200"/>
            </a:lvl1pPr>
          </a:lstStyle>
          <a:p>
            <a:endParaRPr lang="ur-P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678" y="8829797"/>
            <a:ext cx="3037116" cy="465118"/>
          </a:xfrm>
          <a:prstGeom prst="rect">
            <a:avLst/>
          </a:prstGeom>
        </p:spPr>
        <p:txBody>
          <a:bodyPr vert="horz" lIns="91569" tIns="45784" rIns="91569" bIns="45784" rtlCol="1" anchor="b"/>
          <a:lstStyle>
            <a:lvl1pPr algn="l">
              <a:defRPr sz="1200"/>
            </a:lvl1pPr>
          </a:lstStyle>
          <a:p>
            <a:fld id="{6DC0B743-6C2B-446E-A71B-9370C4F30FBE}" type="slidenum">
              <a:rPr lang="ur-PK" smtClean="0"/>
              <a:pPr/>
              <a:t>‹#›</a:t>
            </a:fld>
            <a:endParaRPr lang="ur-PK"/>
          </a:p>
        </p:txBody>
      </p:sp>
    </p:spTree>
    <p:extLst>
      <p:ext uri="{BB962C8B-B14F-4D97-AF65-F5344CB8AC3E}">
        <p14:creationId xmlns:p14="http://schemas.microsoft.com/office/powerpoint/2010/main" val="27794338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" y="8"/>
            <a:ext cx="3037840" cy="464820"/>
          </a:xfrm>
          <a:prstGeom prst="rect">
            <a:avLst/>
          </a:prstGeom>
        </p:spPr>
        <p:txBody>
          <a:bodyPr vert="horz" lIns="91569" tIns="45784" rIns="91569" bIns="4578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54" y="8"/>
            <a:ext cx="3037840" cy="464820"/>
          </a:xfrm>
          <a:prstGeom prst="rect">
            <a:avLst/>
          </a:prstGeom>
        </p:spPr>
        <p:txBody>
          <a:bodyPr vert="horz" lIns="91569" tIns="45784" rIns="91569" bIns="45784" rtlCol="0"/>
          <a:lstStyle>
            <a:lvl1pPr algn="r">
              <a:defRPr sz="1200"/>
            </a:lvl1pPr>
          </a:lstStyle>
          <a:p>
            <a:fld id="{55E92FD1-60F9-484E-9EED-C1073CDF5810}" type="datetime4">
              <a:rPr lang="en-US" smtClean="0"/>
              <a:pPr/>
              <a:t>March 25,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9" tIns="45784" rIns="91569" bIns="4578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64" y="4415796"/>
            <a:ext cx="5608319" cy="4183381"/>
          </a:xfrm>
          <a:prstGeom prst="rect">
            <a:avLst/>
          </a:prstGeom>
        </p:spPr>
        <p:txBody>
          <a:bodyPr vert="horz" lIns="91569" tIns="45784" rIns="91569" bIns="4578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5" y="8829976"/>
            <a:ext cx="3037840" cy="464820"/>
          </a:xfrm>
          <a:prstGeom prst="rect">
            <a:avLst/>
          </a:prstGeom>
        </p:spPr>
        <p:txBody>
          <a:bodyPr vert="horz" lIns="91569" tIns="45784" rIns="91569" bIns="4578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54" y="8829976"/>
            <a:ext cx="3037840" cy="464820"/>
          </a:xfrm>
          <a:prstGeom prst="rect">
            <a:avLst/>
          </a:prstGeom>
        </p:spPr>
        <p:txBody>
          <a:bodyPr vert="horz" lIns="91569" tIns="45784" rIns="91569" bIns="45784" rtlCol="0" anchor="b"/>
          <a:lstStyle>
            <a:lvl1pPr algn="r">
              <a:defRPr sz="1200"/>
            </a:lvl1pPr>
          </a:lstStyle>
          <a:p>
            <a:fld id="{4D4B268D-CF16-4860-8244-DAF546A5B5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7133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8729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6462" algn="l" defTabSz="8729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72922" algn="l" defTabSz="8729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09384" algn="l" defTabSz="8729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45847" algn="l" defTabSz="8729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82307" algn="l" defTabSz="8729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18767" algn="l" defTabSz="8729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055230" algn="l" defTabSz="8729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491691" algn="l" defTabSz="8729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654050"/>
            <a:ext cx="4359275" cy="3268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14A821E-15C1-46E9-B841-ACC48FB47558}" type="datetime4">
              <a:rPr lang="en-US" smtClean="0"/>
              <a:pPr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0515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223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5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32" tIns="44867" rIns="89732" bIns="44867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11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4" y="8831586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05" tIns="44854" rIns="89705" bIns="44854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11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8200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796"/>
            <a:ext cx="5137713" cy="4183380"/>
          </a:xfrm>
          <a:noFill/>
          <a:ln/>
        </p:spPr>
        <p:txBody>
          <a:bodyPr lIns="89705" tIns="44854" rIns="89705" bIns="44854"/>
          <a:lstStyle/>
          <a:p>
            <a:pPr eaLnBrk="1" hangingPunct="1"/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EE400B-5110-4F98-98BE-70CCC2180300}" type="datetime4">
              <a:rPr lang="en-US" smtClean="0">
                <a:solidFill>
                  <a:prstClr val="black"/>
                </a:solidFill>
              </a:rPr>
              <a:pPr/>
              <a:t>March 25, 2021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514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6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 eaLnBrk="1" hangingPunct="1"/>
            <a:fld id="{991E0FFC-7942-4E48-A61C-4DD5AE9D7643}" type="slidenum">
              <a:rPr lang="en-US" sz="1200"/>
              <a:pPr algn="r" eaLnBrk="1" hangingPunct="1"/>
              <a:t>12</a:t>
            </a:fld>
            <a:endParaRPr lang="en-US" sz="1200" dirty="0"/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89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 eaLnBrk="1" hangingPunct="1"/>
            <a:fld id="{A0499FC1-550A-4329-B420-582902166DDE}" type="slidenum">
              <a:rPr lang="en-US" sz="1200">
                <a:latin typeface="Times New Roman" pitchFamily="18" charset="0"/>
              </a:rPr>
              <a:pPr algn="r" eaLnBrk="1" hangingPunct="1"/>
              <a:t>12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1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8926ABF-224F-4FC7-82A0-B9BFD0287F69}" type="datetime4">
              <a:rPr lang="en-US" smtClean="0"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811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6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 eaLnBrk="1" hangingPunct="1"/>
            <a:fld id="{991E0FFC-7942-4E48-A61C-4DD5AE9D7643}" type="slidenum">
              <a:rPr lang="en-US" sz="1200"/>
              <a:pPr algn="r" eaLnBrk="1" hangingPunct="1"/>
              <a:t>13</a:t>
            </a:fld>
            <a:endParaRPr lang="en-US" sz="1200" dirty="0"/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89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 eaLnBrk="1" hangingPunct="1"/>
            <a:fld id="{A0499FC1-550A-4329-B420-582902166DDE}" type="slidenum">
              <a:rPr lang="en-US" sz="1200">
                <a:latin typeface="Times New Roman" pitchFamily="18" charset="0"/>
              </a:rPr>
              <a:pPr algn="r" eaLnBrk="1" hangingPunct="1"/>
              <a:t>13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1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8926ABF-224F-4FC7-82A0-B9BFD0287F69}" type="datetime4">
              <a:rPr lang="en-US" smtClean="0"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5419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6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 eaLnBrk="1" hangingPunct="1"/>
            <a:fld id="{991E0FFC-7942-4E48-A61C-4DD5AE9D7643}" type="slidenum">
              <a:rPr lang="en-US" sz="1200"/>
              <a:pPr algn="r" eaLnBrk="1" hangingPunct="1"/>
              <a:t>14</a:t>
            </a:fld>
            <a:endParaRPr lang="en-US" sz="1200" dirty="0"/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89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 eaLnBrk="1" hangingPunct="1"/>
            <a:fld id="{A0499FC1-550A-4329-B420-582902166DDE}" type="slidenum">
              <a:rPr lang="en-US" sz="1200">
                <a:latin typeface="Times New Roman" pitchFamily="18" charset="0"/>
              </a:rPr>
              <a:pPr algn="r" eaLnBrk="1" hangingPunct="1"/>
              <a:t>14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1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F576443-406C-41C9-AF8A-86AB5A173B15}" type="datetime4">
              <a:rPr lang="en-US" smtClean="0"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164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15182" y="9549137"/>
            <a:ext cx="2995171" cy="50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36" tIns="45969" rIns="91936" bIns="45969" anchor="b"/>
          <a:lstStyle/>
          <a:p>
            <a:pPr algn="r" eaLnBrk="1" hangingPunct="1"/>
            <a:fld id="{991E0FFC-7942-4E48-A61C-4DD5AE9D7643}" type="slidenum">
              <a:rPr lang="en-US" sz="1200"/>
              <a:pPr algn="r" eaLnBrk="1" hangingPunct="1"/>
              <a:t>15</a:t>
            </a:fld>
            <a:endParaRPr lang="en-US" sz="1200" dirty="0"/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16779" y="9550883"/>
            <a:ext cx="2995171" cy="50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07" tIns="45955" rIns="91907" bIns="45955" anchor="b"/>
          <a:lstStyle/>
          <a:p>
            <a:pPr algn="r" eaLnBrk="1" hangingPunct="1"/>
            <a:fld id="{A0499FC1-550A-4329-B420-582902166DDE}" type="slidenum">
              <a:rPr lang="en-US" sz="1200">
                <a:latin typeface="Times New Roman" pitchFamily="18" charset="0"/>
              </a:rPr>
              <a:pPr algn="r" eaLnBrk="1" hangingPunct="1"/>
              <a:t>15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54063"/>
            <a:ext cx="5027612" cy="3770312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200" y="4775449"/>
            <a:ext cx="5065551" cy="4524097"/>
          </a:xfrm>
          <a:noFill/>
          <a:ln/>
        </p:spPr>
        <p:txBody>
          <a:bodyPr lIns="91907" tIns="45955" rIns="91907" bIns="45955"/>
          <a:lstStyle/>
          <a:p>
            <a:pPr marL="173919" indent="-173919">
              <a:buFont typeface="Arial" panose="020B0604020202020204" pitchFamily="34" charset="0"/>
              <a:buChar char="•"/>
            </a:pPr>
            <a:r>
              <a:rPr lang="en-US" sz="1600" dirty="0"/>
              <a:t>PBS initiated biding process  on </a:t>
            </a:r>
            <a:r>
              <a:rPr lang="en-US" sz="1600" b="1" dirty="0"/>
              <a:t>13.12.2017</a:t>
            </a:r>
            <a:r>
              <a:rPr lang="en-US" sz="1600" dirty="0"/>
              <a:t>,for third party validation, </a:t>
            </a:r>
            <a:r>
              <a:rPr lang="en-US" sz="1600" b="1" dirty="0"/>
              <a:t>12 firms </a:t>
            </a:r>
            <a:r>
              <a:rPr lang="en-US" sz="1600" dirty="0"/>
              <a:t>shortlisted.</a:t>
            </a:r>
          </a:p>
          <a:p>
            <a:pPr marL="173919" indent="-173919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173919" indent="-173919">
              <a:buFont typeface="Arial" panose="020B0604020202020204" pitchFamily="34" charset="0"/>
              <a:buChar char="•"/>
            </a:pPr>
            <a:r>
              <a:rPr lang="en-US" sz="1600" dirty="0"/>
              <a:t>Process for finalization of methodology for third party validation stopped on direction of chairman senate on </a:t>
            </a:r>
            <a:r>
              <a:rPr lang="en-US" sz="1600" b="1" dirty="0"/>
              <a:t>15.02.2018</a:t>
            </a:r>
          </a:p>
          <a:p>
            <a:pPr marL="173919" indent="-173919"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173919" indent="-173919">
              <a:buFont typeface="Arial" panose="020B0604020202020204" pitchFamily="34" charset="0"/>
              <a:buChar char="•"/>
            </a:pPr>
            <a:r>
              <a:rPr lang="en-US" sz="1600" dirty="0"/>
              <a:t>Meeting with leader of the house in Senate Mr. Raja </a:t>
            </a:r>
            <a:r>
              <a:rPr lang="en-US" sz="1600" dirty="0" err="1"/>
              <a:t>ZafrulHaq</a:t>
            </a:r>
            <a:r>
              <a:rPr lang="en-US" sz="1600" dirty="0"/>
              <a:t> was held on </a:t>
            </a:r>
            <a:r>
              <a:rPr lang="en-US" sz="1600" b="1" dirty="0"/>
              <a:t>19.03.2018</a:t>
            </a:r>
            <a:r>
              <a:rPr lang="en-US" sz="1600" dirty="0"/>
              <a:t>, but no decision made , however question of inclusion of </a:t>
            </a:r>
          </a:p>
          <a:p>
            <a:r>
              <a:rPr lang="en-US" sz="1600" b="1" dirty="0"/>
              <a:t>    Members of National assembly </a:t>
            </a:r>
            <a:r>
              <a:rPr lang="en-US" sz="1600" dirty="0"/>
              <a:t>in the oversight committee was raised.</a:t>
            </a:r>
          </a:p>
          <a:p>
            <a:pPr marL="173919" indent="-173919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173919" indent="-173919">
              <a:buFont typeface="Arial" panose="020B0604020202020204" pitchFamily="34" charset="0"/>
              <a:buChar char="•"/>
            </a:pPr>
            <a:r>
              <a:rPr lang="en-US" sz="1600" b="1" dirty="0"/>
              <a:t>Resultantly the whole process halted.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64D0534-6AB9-489C-BCD0-CC36F8FD92D9}" type="datetime4">
              <a:rPr lang="en-US" smtClean="0"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440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 eaLnBrk="1" hangingPunct="1"/>
            <a:fld id="{991E0FFC-7942-4E48-A61C-4DD5AE9D7643}" type="slidenum">
              <a:rPr lang="en-US" sz="1200"/>
              <a:pPr algn="r" eaLnBrk="1" hangingPunct="1"/>
              <a:t>16</a:t>
            </a:fld>
            <a:endParaRPr lang="en-US" sz="1200" dirty="0"/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 eaLnBrk="1" hangingPunct="1"/>
            <a:fld id="{A0499FC1-550A-4329-B420-582902166DDE}" type="slidenum">
              <a:rPr lang="en-US" sz="1200">
                <a:latin typeface="Times New Roman" pitchFamily="18" charset="0"/>
              </a:rPr>
              <a:pPr algn="r" eaLnBrk="1" hangingPunct="1"/>
              <a:t>16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89D3EDC-C1C3-4F3A-9397-525B4789CA55}" type="datetime4">
              <a:rPr lang="en-US" smtClean="0"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942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 eaLnBrk="1" hangingPunct="1"/>
            <a:fld id="{991E0FFC-7942-4E48-A61C-4DD5AE9D7643}" type="slidenum">
              <a:rPr lang="en-US" sz="1200"/>
              <a:pPr algn="r" eaLnBrk="1" hangingPunct="1"/>
              <a:t>17</a:t>
            </a:fld>
            <a:endParaRPr lang="en-US" sz="1200" dirty="0"/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 eaLnBrk="1" hangingPunct="1"/>
            <a:fld id="{A0499FC1-550A-4329-B420-582902166DDE}" type="slidenum">
              <a:rPr lang="en-US" sz="1200">
                <a:latin typeface="Times New Roman" pitchFamily="18" charset="0"/>
              </a:rPr>
              <a:pPr algn="r" eaLnBrk="1" hangingPunct="1"/>
              <a:t>17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5FFCA62-AD74-48F7-BE9A-25FC56294CA6}" type="datetime4">
              <a:rPr lang="en-US" smtClean="0"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097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6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18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89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18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1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EC2FF39-0D74-4A14-BE1C-20677264CD31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0589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19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19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63FC13-1CC1-418A-B691-AD01494DBEDA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613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4" y="8829972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32" tIns="44867" rIns="89732" bIns="44867" anchor="b"/>
          <a:lstStyle/>
          <a:p>
            <a:pPr algn="r" eaLnBrk="1" hangingPunct="1"/>
            <a:fld id="{991E0FFC-7942-4E48-A61C-4DD5AE9D7643}" type="slidenum">
              <a:rPr lang="en-US" sz="1200"/>
              <a:pPr algn="r" eaLnBrk="1" hangingPunct="1"/>
              <a:t>2</a:t>
            </a:fld>
            <a:endParaRPr lang="en-US" sz="1200" dirty="0"/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4" y="8831585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05" tIns="44854" rIns="89705" bIns="44854" anchor="b"/>
          <a:lstStyle/>
          <a:p>
            <a:pPr algn="r" eaLnBrk="1" hangingPunct="1"/>
            <a:fld id="{A0499FC1-550A-4329-B420-582902166DDE}" type="slidenum">
              <a:rPr lang="en-US" sz="1200">
                <a:latin typeface="Times New Roman" pitchFamily="18" charset="0"/>
              </a:rPr>
              <a:pPr algn="r" eaLnBrk="1" hangingPunct="1"/>
              <a:t>2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8200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796"/>
            <a:ext cx="5137713" cy="4183380"/>
          </a:xfrm>
          <a:noFill/>
          <a:ln/>
        </p:spPr>
        <p:txBody>
          <a:bodyPr lIns="89705" tIns="44854" rIns="89705" bIns="44854"/>
          <a:lstStyle/>
          <a:p>
            <a:pPr eaLnBrk="1" hangingPunct="1"/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EE400B-5110-4F98-98BE-70CCC2180300}" type="datetime4">
              <a:rPr lang="en-US" smtClean="0"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0123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20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20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63FC13-1CC1-418A-B691-AD01494DBEDA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583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21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21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63FC13-1CC1-418A-B691-AD01494DBEDA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0088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22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22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63FC13-1CC1-418A-B691-AD01494DBEDA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1506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23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23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63FC13-1CC1-418A-B691-AD01494DBEDA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7657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24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24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63FC13-1CC1-418A-B691-AD01494DBEDA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0879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25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25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63FC13-1CC1-418A-B691-AD01494DBEDA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762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26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6" y="8831590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26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63FC13-1CC1-418A-B691-AD01494DBEDA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884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654050"/>
            <a:ext cx="4359275" cy="3268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1EBCD95-860E-477D-A64B-FA5D0FB28BFD}" type="datetime4">
              <a:rPr lang="en-US" smtClean="0"/>
              <a:t>March 25,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6990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ED3DB54-0101-47B0-B4AE-AFB66128EABF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756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/>
              <a:t>Lahore</a:t>
            </a:r>
            <a:r>
              <a:rPr lang="en-US" sz="2800" baseline="0" dirty="0"/>
              <a:t> district is notified as Lahore city in 2015, and </a:t>
            </a:r>
            <a:r>
              <a:rPr lang="en-US" sz="2800" b="1" baseline="0" dirty="0"/>
              <a:t>3 million population </a:t>
            </a:r>
            <a:r>
              <a:rPr lang="en-US" sz="2800" baseline="0" dirty="0"/>
              <a:t>is added in Lahore city population only due to extension.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baseline="0" dirty="0"/>
              <a:t>Karachi city extension is only limited to inclusion 7 </a:t>
            </a:r>
            <a:r>
              <a:rPr lang="en-US" sz="2800" baseline="0" dirty="0" err="1"/>
              <a:t>dehs</a:t>
            </a:r>
            <a:r>
              <a:rPr lang="en-US" sz="2800" baseline="0" dirty="0"/>
              <a:t> in 2013 , adding only </a:t>
            </a:r>
            <a:r>
              <a:rPr lang="en-US" sz="2800" b="1" baseline="0" dirty="0"/>
              <a:t>0.598 million </a:t>
            </a:r>
            <a:r>
              <a:rPr lang="en-US" sz="2800" baseline="0" dirty="0"/>
              <a:t>population in Karachi city population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baseline="0" dirty="0"/>
              <a:t>Population of Karachi city increased by </a:t>
            </a:r>
            <a:r>
              <a:rPr lang="en-US" sz="2800" b="1" baseline="0" dirty="0"/>
              <a:t>5.4 6 million   </a:t>
            </a:r>
            <a:r>
              <a:rPr lang="en-US" sz="2800" baseline="0" dirty="0"/>
              <a:t>during 1998-2017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baseline="0" dirty="0"/>
              <a:t>Population of Lahore city district increased by </a:t>
            </a:r>
            <a:r>
              <a:rPr lang="en-US" sz="2800" b="1" baseline="0" dirty="0"/>
              <a:t>5.98 million</a:t>
            </a:r>
            <a:r>
              <a:rPr lang="en-US" sz="2800" baseline="0" dirty="0"/>
              <a:t> including </a:t>
            </a:r>
            <a:r>
              <a:rPr lang="en-US" sz="2800" b="1" baseline="0" dirty="0"/>
              <a:t>3 million </a:t>
            </a:r>
            <a:r>
              <a:rPr lang="en-US" sz="2800" baseline="0" dirty="0"/>
              <a:t>due to extension in boundary. This means the increase in population of Lahore city is 2.98 million as compared to 5.46 million in Karachi city .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3C6376B-8C92-4C4D-AA47-753EA490491E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33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5" y="8829974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32" tIns="44867" rIns="89732" bIns="44867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3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4" y="8831586"/>
            <a:ext cx="3037840" cy="46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05" tIns="44854" rIns="89705" bIns="44854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3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8200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796"/>
            <a:ext cx="5137713" cy="4183380"/>
          </a:xfrm>
          <a:noFill/>
          <a:ln/>
        </p:spPr>
        <p:txBody>
          <a:bodyPr lIns="89705" tIns="44854" rIns="89705" bIns="44854"/>
          <a:lstStyle/>
          <a:p>
            <a:pPr eaLnBrk="1" hangingPunct="1"/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EE400B-5110-4F98-98BE-70CCC2180300}" type="datetime4">
              <a:rPr lang="en-US" smtClean="0">
                <a:solidFill>
                  <a:prstClr val="black"/>
                </a:solidFill>
              </a:rPr>
              <a:pPr/>
              <a:t>March 25, 2021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307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E35E687-DAFF-4ED1-8F06-99AE806FD417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267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B7E17E6-629A-4693-B4EF-25373D3CB275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920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/>
              <a:t>Lahore</a:t>
            </a:r>
            <a:r>
              <a:rPr lang="en-US" sz="2800" baseline="0" dirty="0"/>
              <a:t> district is notified as Lahore city in 2015, and </a:t>
            </a:r>
            <a:r>
              <a:rPr lang="en-US" sz="2800" b="1" baseline="0" dirty="0"/>
              <a:t>3 million population </a:t>
            </a:r>
            <a:r>
              <a:rPr lang="en-US" sz="2800" baseline="0" dirty="0"/>
              <a:t>is added in Lahore city population only due to extension.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baseline="0" dirty="0"/>
              <a:t>Karachi city extension is only limited to inclusion 7 </a:t>
            </a:r>
            <a:r>
              <a:rPr lang="en-US" sz="2800" baseline="0" dirty="0" err="1"/>
              <a:t>dehs</a:t>
            </a:r>
            <a:r>
              <a:rPr lang="en-US" sz="2800" baseline="0" dirty="0"/>
              <a:t> in 2013 , adding only </a:t>
            </a:r>
            <a:r>
              <a:rPr lang="en-US" sz="2800" b="1" baseline="0" dirty="0"/>
              <a:t>0.598 million </a:t>
            </a:r>
            <a:r>
              <a:rPr lang="en-US" sz="2800" baseline="0" dirty="0"/>
              <a:t>population in Karachi city population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baseline="0" dirty="0"/>
              <a:t>Population of Karachi city increased by </a:t>
            </a:r>
            <a:r>
              <a:rPr lang="en-US" sz="2800" b="1" baseline="0" dirty="0"/>
              <a:t>5.4 6 million   </a:t>
            </a:r>
            <a:r>
              <a:rPr lang="en-US" sz="2800" baseline="0" dirty="0"/>
              <a:t>during 1998-2017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baseline="0" dirty="0"/>
              <a:t>Population of Lahore city district increased by </a:t>
            </a:r>
            <a:r>
              <a:rPr lang="en-US" sz="2800" b="1" baseline="0" dirty="0"/>
              <a:t>5.98 million</a:t>
            </a:r>
            <a:r>
              <a:rPr lang="en-US" sz="2800" baseline="0" dirty="0"/>
              <a:t> including </a:t>
            </a:r>
            <a:r>
              <a:rPr lang="en-US" sz="2800" b="1" baseline="0" dirty="0"/>
              <a:t>3 million </a:t>
            </a:r>
            <a:r>
              <a:rPr lang="en-US" sz="2800" baseline="0" dirty="0"/>
              <a:t>due to extension in boundary. This means the increase in population of Lahore city is 2.98 million as compared to 5.46 million in Karachi city .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3C6376B-8C92-4C4D-AA47-753EA490491E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9978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4095222" y="8268041"/>
            <a:ext cx="3132906" cy="4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33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4096893" y="8269554"/>
            <a:ext cx="3132906" cy="4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33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41450" y="652463"/>
            <a:ext cx="4351338" cy="326390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654" y="4134783"/>
            <a:ext cx="5298493" cy="3917153"/>
          </a:xfrm>
          <a:noFill/>
          <a:ln/>
        </p:spPr>
        <p:txBody>
          <a:bodyPr lIns="90602" tIns="45303" rIns="90602" bIns="45303"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/>
              <a:t>The overlapping of blocks happened in all over country because</a:t>
            </a:r>
            <a:r>
              <a:rPr lang="en-US" baseline="0" dirty="0"/>
              <a:t> some enumerators failed to  understand the boundary of blocks on maps.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baseline="0" dirty="0"/>
              <a:t>They have covered the population of other block along with with the  block assigned to them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EE400B-5110-4F98-98BE-70CCC2180300}" type="datetime4">
              <a:rPr lang="en-US" smtClean="0">
                <a:solidFill>
                  <a:prstClr val="black"/>
                </a:solidFill>
              </a:rPr>
              <a:pPr/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0112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4098930" y="8280659"/>
            <a:ext cx="3135744" cy="435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45" tIns="45974" rIns="91945" bIns="45974" anchor="b"/>
          <a:lstStyle/>
          <a:p>
            <a:pPr algn="r" eaLnBrk="1" hangingPunct="1"/>
            <a:fld id="{991E0FFC-7942-4E48-A61C-4DD5AE9D7643}" type="slidenum">
              <a:rPr lang="en-US" sz="1200"/>
              <a:pPr algn="r" eaLnBrk="1" hangingPunct="1"/>
              <a:t>34</a:t>
            </a:fld>
            <a:endParaRPr lang="en-US" sz="1200" dirty="0"/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4100602" y="8282172"/>
            <a:ext cx="3135744" cy="435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7" tIns="45960" rIns="91917" bIns="45960" anchor="b"/>
          <a:lstStyle/>
          <a:p>
            <a:pPr algn="r" eaLnBrk="1" hangingPunct="1"/>
            <a:fld id="{A0499FC1-550A-4329-B420-582902166DDE}" type="slidenum">
              <a:rPr lang="en-US" sz="1200">
                <a:latin typeface="Times New Roman" pitchFamily="18" charset="0"/>
              </a:rPr>
              <a:pPr algn="r" eaLnBrk="1" hangingPunct="1"/>
              <a:t>34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39863" y="654050"/>
            <a:ext cx="4360862" cy="32702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6529" y="4141092"/>
            <a:ext cx="5303292" cy="3923131"/>
          </a:xfrm>
          <a:noFill/>
          <a:ln/>
        </p:spPr>
        <p:txBody>
          <a:bodyPr lIns="91917" tIns="45960" rIns="91917" bIns="45960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EE400B-5110-4F98-98BE-70CCC2180300}" type="datetime4">
              <a:rPr lang="en-US" smtClean="0"/>
              <a:pPr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4133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4098930" y="8280659"/>
            <a:ext cx="3135744" cy="435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45" tIns="45974" rIns="91945" bIns="45974" anchor="b"/>
          <a:lstStyle/>
          <a:p>
            <a:pPr algn="r" eaLnBrk="1" hangingPunct="1"/>
            <a:fld id="{991E0FFC-7942-4E48-A61C-4DD5AE9D7643}" type="slidenum">
              <a:rPr lang="en-US" sz="1200"/>
              <a:pPr algn="r" eaLnBrk="1" hangingPunct="1"/>
              <a:t>35</a:t>
            </a:fld>
            <a:endParaRPr lang="en-US" sz="1200" dirty="0"/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4100602" y="8282172"/>
            <a:ext cx="3135744" cy="435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7" tIns="45960" rIns="91917" bIns="45960" anchor="b"/>
          <a:lstStyle/>
          <a:p>
            <a:pPr algn="r" eaLnBrk="1" hangingPunct="1"/>
            <a:fld id="{A0499FC1-550A-4329-B420-582902166DDE}" type="slidenum">
              <a:rPr lang="en-US" sz="1200">
                <a:latin typeface="Times New Roman" pitchFamily="18" charset="0"/>
              </a:rPr>
              <a:pPr algn="r" eaLnBrk="1" hangingPunct="1"/>
              <a:t>35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39863" y="654050"/>
            <a:ext cx="4360862" cy="32702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6529" y="4141092"/>
            <a:ext cx="5303292" cy="3923131"/>
          </a:xfrm>
          <a:noFill/>
          <a:ln/>
        </p:spPr>
        <p:txBody>
          <a:bodyPr lIns="91917" tIns="45960" rIns="91917" bIns="45960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EE400B-5110-4F98-98BE-70CCC2180300}" type="datetime4">
              <a:rPr lang="en-US" smtClean="0"/>
              <a:pPr/>
              <a:t>March 25, 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3454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E90A216-41FC-4929-93E4-9BA7467125B8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480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pPr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4693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pPr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385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pPr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49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93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pPr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2653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2875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4095222" y="8268041"/>
            <a:ext cx="3132906" cy="4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47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4096893" y="8269554"/>
            <a:ext cx="3132906" cy="4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47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41450" y="652463"/>
            <a:ext cx="4351338" cy="326390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654" y="4134783"/>
            <a:ext cx="5298493" cy="3917153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EDF98A1-32B2-4867-AD86-F30DDC84B917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583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8729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D03C2C-F93C-4C17-AFF2-F314B2326C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8729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3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344" tIns="44673" rIns="89344" bIns="44673" anchor="b"/>
          <a:lstStyle/>
          <a:p>
            <a:pPr marL="0" marR="0" lvl="0" indent="0" algn="r" defTabSz="8729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1E0FFC-7942-4E48-A61C-4DD5AE9D76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8729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7" y="8831588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316" tIns="44660" rIns="89316" bIns="44660" anchor="b"/>
          <a:lstStyle/>
          <a:p>
            <a:pPr marL="0" marR="0" lvl="0" indent="0" algn="r" defTabSz="8729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499FC1-550A-4329-B420-582902166DD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8729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89316" tIns="44660" rIns="89316" bIns="44660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8729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EE400B-5110-4F98-98BE-70CCC2180300}" type="datetime4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8729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March 25, 2021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041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8729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D03C2C-F93C-4C17-AFF2-F314B2326C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8729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970957" y="8829973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344" tIns="44673" rIns="89344" bIns="44673" anchor="b"/>
          <a:lstStyle/>
          <a:p>
            <a:pPr marL="0" marR="0" lvl="0" indent="0" algn="r" defTabSz="8729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1E0FFC-7942-4E48-A61C-4DD5AE9D76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8729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3972577" y="8831588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316" tIns="44660" rIns="89316" bIns="44660" anchor="b"/>
          <a:lstStyle/>
          <a:p>
            <a:pPr marL="0" marR="0" lvl="0" indent="0" algn="r" defTabSz="8729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499FC1-550A-4329-B420-582902166DD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8729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615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52" y="4415802"/>
            <a:ext cx="5137714" cy="4183380"/>
          </a:xfrm>
          <a:noFill/>
          <a:ln/>
        </p:spPr>
        <p:txBody>
          <a:bodyPr lIns="89316" tIns="44660" rIns="89316" bIns="44660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8729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EE400B-5110-4F98-98BE-70CCC2180300}" type="datetime4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8729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March 25, 2021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1817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4A2C7DF-F40A-4BD1-ADB1-99D16BB6BCF2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979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03C2C-F93C-4C17-AFF2-F314B2326C7B}" type="slidenum">
              <a:rPr lang="en-US" smtClean="0">
                <a:solidFill>
                  <a:prstClr val="black"/>
                </a:solidFill>
              </a:rPr>
              <a:pPr/>
              <a:t>77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4095222" y="8268041"/>
            <a:ext cx="3132906" cy="4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31" tIns="45316" rIns="90631" bIns="45316" anchor="b"/>
          <a:lstStyle/>
          <a:p>
            <a:pPr algn="r"/>
            <a:fld id="{991E0FFC-7942-4E48-A61C-4DD5AE9D7643}" type="slidenum">
              <a:rPr lang="en-US" sz="1200">
                <a:solidFill>
                  <a:prstClr val="black"/>
                </a:solidFill>
              </a:rPr>
              <a:pPr algn="r"/>
              <a:t>77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6084" name="Rectangle 7"/>
          <p:cNvSpPr txBox="1">
            <a:spLocks noGrp="1" noChangeArrowheads="1"/>
          </p:cNvSpPr>
          <p:nvPr/>
        </p:nvSpPr>
        <p:spPr bwMode="auto">
          <a:xfrm>
            <a:off x="4096893" y="8269554"/>
            <a:ext cx="3132906" cy="4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2" tIns="45303" rIns="90602" bIns="45303" anchor="b"/>
          <a:lstStyle/>
          <a:p>
            <a:pPr algn="r"/>
            <a:fld id="{A0499FC1-550A-4329-B420-582902166DDE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/>
              <a:t>77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41450" y="652463"/>
            <a:ext cx="4351338" cy="326390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654" y="4134783"/>
            <a:ext cx="5298493" cy="3917153"/>
          </a:xfrm>
          <a:noFill/>
          <a:ln/>
        </p:spPr>
        <p:txBody>
          <a:bodyPr lIns="90602" tIns="45303" rIns="90602" bIns="45303"/>
          <a:lstStyle/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EDF98A1-32B2-4867-AD86-F30DDC84B917}" type="datetime4">
              <a:rPr lang="en-US" smtClean="0">
                <a:solidFill>
                  <a:prstClr val="black"/>
                </a:solidFill>
              </a:rPr>
              <a:t>March 25, 2021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8134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654050"/>
            <a:ext cx="4359275" cy="3268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pPr/>
              <a:t>March 25,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870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557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723C7F1-A2A2-4F68-8866-1D8AE23597F8}" type="slidenum">
              <a:rPr lang="en-US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736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5F0B7E2-4D11-48BF-A58B-35FB64D577C6}" type="datetime4">
              <a:rPr lang="en-US" smtClean="0"/>
              <a:t>March 25, 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22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350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E92FD1-60F9-484E-9EED-C1073CDF5810}" type="datetime4">
              <a:rPr lang="en-US" smtClean="0"/>
              <a:t>March 25,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0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6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2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9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5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2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18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55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91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AE9ED-04D5-4F5D-AF30-F46CC3C8CBE8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75D07-2817-4B0F-8916-1BD16E2D7CAD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E9B4-8C63-44D6-92B7-90C088E87A3B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36CA0-4755-4B45-95C8-2C5711CA26FA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646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729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0938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4584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823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1876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5523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4916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D988-B929-45BB-A70D-FA4B4B208064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EED9-CD33-4E08-B801-FDA98C253A9A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6462" indent="0">
              <a:buNone/>
              <a:defRPr sz="1900" b="1"/>
            </a:lvl2pPr>
            <a:lvl3pPr marL="872922" indent="0">
              <a:buNone/>
              <a:defRPr sz="1700" b="1"/>
            </a:lvl3pPr>
            <a:lvl4pPr marL="1309384" indent="0">
              <a:buNone/>
              <a:defRPr sz="1500" b="1"/>
            </a:lvl4pPr>
            <a:lvl5pPr marL="1745847" indent="0">
              <a:buNone/>
              <a:defRPr sz="1500" b="1"/>
            </a:lvl5pPr>
            <a:lvl6pPr marL="2182307" indent="0">
              <a:buNone/>
              <a:defRPr sz="1500" b="1"/>
            </a:lvl6pPr>
            <a:lvl7pPr marL="2618767" indent="0">
              <a:buNone/>
              <a:defRPr sz="1500" b="1"/>
            </a:lvl7pPr>
            <a:lvl8pPr marL="3055230" indent="0">
              <a:buNone/>
              <a:defRPr sz="1500" b="1"/>
            </a:lvl8pPr>
            <a:lvl9pPr marL="3491691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6" cy="63976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6462" indent="0">
              <a:buNone/>
              <a:defRPr sz="1900" b="1"/>
            </a:lvl2pPr>
            <a:lvl3pPr marL="872922" indent="0">
              <a:buNone/>
              <a:defRPr sz="1700" b="1"/>
            </a:lvl3pPr>
            <a:lvl4pPr marL="1309384" indent="0">
              <a:buNone/>
              <a:defRPr sz="1500" b="1"/>
            </a:lvl4pPr>
            <a:lvl5pPr marL="1745847" indent="0">
              <a:buNone/>
              <a:defRPr sz="1500" b="1"/>
            </a:lvl5pPr>
            <a:lvl6pPr marL="2182307" indent="0">
              <a:buNone/>
              <a:defRPr sz="1500" b="1"/>
            </a:lvl6pPr>
            <a:lvl7pPr marL="2618767" indent="0">
              <a:buNone/>
              <a:defRPr sz="1500" b="1"/>
            </a:lvl7pPr>
            <a:lvl8pPr marL="3055230" indent="0">
              <a:buNone/>
              <a:defRPr sz="1500" b="1"/>
            </a:lvl8pPr>
            <a:lvl9pPr marL="3491691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6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CFD0-1F99-4946-BBC6-1048E361431A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C265-71EE-4083-B74B-1B6258163DC8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65D-3B0F-414E-A48A-0EAE3357329E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51"/>
            <a:ext cx="3008313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55"/>
            <a:ext cx="5111751" cy="585311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3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36462" indent="0">
              <a:buNone/>
              <a:defRPr sz="1200"/>
            </a:lvl2pPr>
            <a:lvl3pPr marL="872922" indent="0">
              <a:buNone/>
              <a:defRPr sz="900"/>
            </a:lvl3pPr>
            <a:lvl4pPr marL="1309384" indent="0">
              <a:buNone/>
              <a:defRPr sz="900"/>
            </a:lvl4pPr>
            <a:lvl5pPr marL="1745847" indent="0">
              <a:buNone/>
              <a:defRPr sz="900"/>
            </a:lvl5pPr>
            <a:lvl6pPr marL="2182307" indent="0">
              <a:buNone/>
              <a:defRPr sz="900"/>
            </a:lvl6pPr>
            <a:lvl7pPr marL="2618767" indent="0">
              <a:buNone/>
              <a:defRPr sz="900"/>
            </a:lvl7pPr>
            <a:lvl8pPr marL="3055230" indent="0">
              <a:buNone/>
              <a:defRPr sz="900"/>
            </a:lvl8pPr>
            <a:lvl9pPr marL="349169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F218E-86CF-48C5-B6BD-A5AE1473AF8C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100"/>
            </a:lvl1pPr>
            <a:lvl2pPr marL="436462" indent="0">
              <a:buNone/>
              <a:defRPr sz="2700"/>
            </a:lvl2pPr>
            <a:lvl3pPr marL="872922" indent="0">
              <a:buNone/>
              <a:defRPr sz="2300"/>
            </a:lvl3pPr>
            <a:lvl4pPr marL="1309384" indent="0">
              <a:buNone/>
              <a:defRPr sz="1900"/>
            </a:lvl4pPr>
            <a:lvl5pPr marL="1745847" indent="0">
              <a:buNone/>
              <a:defRPr sz="1900"/>
            </a:lvl5pPr>
            <a:lvl6pPr marL="2182307" indent="0">
              <a:buNone/>
              <a:defRPr sz="1900"/>
            </a:lvl6pPr>
            <a:lvl7pPr marL="2618767" indent="0">
              <a:buNone/>
              <a:defRPr sz="1900"/>
            </a:lvl7pPr>
            <a:lvl8pPr marL="3055230" indent="0">
              <a:buNone/>
              <a:defRPr sz="1900"/>
            </a:lvl8pPr>
            <a:lvl9pPr marL="3491691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36462" indent="0">
              <a:buNone/>
              <a:defRPr sz="1200"/>
            </a:lvl2pPr>
            <a:lvl3pPr marL="872922" indent="0">
              <a:buNone/>
              <a:defRPr sz="900"/>
            </a:lvl3pPr>
            <a:lvl4pPr marL="1309384" indent="0">
              <a:buNone/>
              <a:defRPr sz="900"/>
            </a:lvl4pPr>
            <a:lvl5pPr marL="1745847" indent="0">
              <a:buNone/>
              <a:defRPr sz="900"/>
            </a:lvl5pPr>
            <a:lvl6pPr marL="2182307" indent="0">
              <a:buNone/>
              <a:defRPr sz="900"/>
            </a:lvl6pPr>
            <a:lvl7pPr marL="2618767" indent="0">
              <a:buNone/>
              <a:defRPr sz="900"/>
            </a:lvl7pPr>
            <a:lvl8pPr marL="3055230" indent="0">
              <a:buNone/>
              <a:defRPr sz="900"/>
            </a:lvl8pPr>
            <a:lvl9pPr marL="349169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49EB8-074C-439D-AA3E-21139C1E0EB1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87293" tIns="43646" rIns="87293" bIns="4364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87293" tIns="43646" rIns="87293" bIns="4364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87293" tIns="43646" rIns="87293" bIns="4364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0ACBC-3146-4298-B23D-3CDE1DCBA23F}" type="datetime1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87293" tIns="43646" rIns="87293" bIns="4364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87293" tIns="43646" rIns="87293" bIns="4364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872922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7346" indent="-327346" algn="l" defTabSz="872922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09250" indent="-272788" algn="l" defTabSz="8729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1154" indent="-218231" algn="l" defTabSz="8729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615" indent="-218231" algn="l" defTabSz="872922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4076" indent="-218231" algn="l" defTabSz="872922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538" indent="-218231" algn="l" defTabSz="87292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6999" indent="-218231" algn="l" defTabSz="87292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73461" indent="-218231" algn="l" defTabSz="87292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09921" indent="-218231" algn="l" defTabSz="87292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29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6462" algn="l" defTabSz="8729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2922" algn="l" defTabSz="8729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9384" algn="l" defTabSz="8729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45847" algn="l" defTabSz="8729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82307" algn="l" defTabSz="8729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18767" algn="l" defTabSz="8729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55230" algn="l" defTabSz="8729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91691" algn="l" defTabSz="87292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Phases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435070802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colore%20green%20REN%20-2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Taj%20Haider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NADRA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1%25.JPG" TargetMode="External"/><Relationship Id="rId7" Type="http://schemas.openxmlformats.org/officeDocument/2006/relationships/hyperlink" Target="24th%20constitution%20amendemnt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senators%20letter1.pdf" TargetMode="External"/><Relationship Id="rId5" Type="http://schemas.openxmlformats.org/officeDocument/2006/relationships/hyperlink" Target="5%25.JPG" TargetMode="External"/><Relationship Id="rId4" Type="http://schemas.openxmlformats.org/officeDocument/2006/relationships/hyperlink" Target="REN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Senate%20Secretariat%20letter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Minutes%20of%20the%20meeting%20with%20Leader%20of%20the%20House%20Raja%20Zafar%20ul%20H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Fawad%20Hussan%20Fawad.jpg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GHQ%20Letters.pdf" TargetMode="External"/><Relationship Id="rId5" Type="http://schemas.openxmlformats.org/officeDocument/2006/relationships/hyperlink" Target="UNFPA%20Remarks%20on%205%25%20Validation%20Exercise.pdf" TargetMode="External"/><Relationship Id="rId4" Type="http://schemas.openxmlformats.org/officeDocument/2006/relationships/hyperlink" Target="27.03.2018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Prime%20Minister's%20Office%20query%20and%20Reply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Final%20Summary%20for%20the%20CCI%2023.12.2019.docx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Minister%20Committee%20Notification.pdf" TargetMode="External"/><Relationship Id="rId5" Type="http://schemas.openxmlformats.org/officeDocument/2006/relationships/hyperlink" Target="New%20Summary%20for%20Cabinet%2011.02.2020.docx" TargetMode="External"/><Relationship Id="rId4" Type="http://schemas.openxmlformats.org/officeDocument/2006/relationships/slide" Target="slide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hyperlink" Target="Notification%20reconstitute%20the%20Committee%20for%20Recommendations%20&amp;%20A.pdf" TargetMode="External"/><Relationship Id="rId4" Type="http://schemas.openxmlformats.org/officeDocument/2006/relationships/hyperlink" Target="Minister%20Committee%20Report.pd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6.xml"/><Relationship Id="rId5" Type="http://schemas.openxmlformats.org/officeDocument/2006/relationships/slide" Target="slide33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2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5" Type="http://schemas.openxmlformats.org/officeDocument/2006/relationships/slide" Target="slide48.xml"/><Relationship Id="rId4" Type="http://schemas.openxmlformats.org/officeDocument/2006/relationships/slide" Target="slide5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hyperlink" Target="0%20population%20blocks/407090803.JPG" TargetMode="External"/><Relationship Id="rId18" Type="http://schemas.openxmlformats.org/officeDocument/2006/relationships/hyperlink" Target="Ren/441080401.jpg" TargetMode="External"/><Relationship Id="rId3" Type="http://schemas.openxmlformats.org/officeDocument/2006/relationships/image" Target="../media/image4.png"/><Relationship Id="rId7" Type="http://schemas.openxmlformats.org/officeDocument/2006/relationships/hyperlink" Target="0%20population%20blocks/407090605.JPG" TargetMode="External"/><Relationship Id="rId12" Type="http://schemas.openxmlformats.org/officeDocument/2006/relationships/hyperlink" Target="Ren/407090803.jpg" TargetMode="External"/><Relationship Id="rId17" Type="http://schemas.openxmlformats.org/officeDocument/2006/relationships/hyperlink" Target="Ren/413120302.jpg" TargetMode="External"/><Relationship Id="rId2" Type="http://schemas.openxmlformats.org/officeDocument/2006/relationships/notesSlide" Target="../notesSlides/notesSlide34.xml"/><Relationship Id="rId16" Type="http://schemas.openxmlformats.org/officeDocument/2006/relationships/hyperlink" Target="0%20population%20blocks/413120303.JPG" TargetMode="External"/><Relationship Id="rId20" Type="http://schemas.openxmlformats.org/officeDocument/2006/relationships/hyperlink" Target="Ren/441080402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Ren/407090605.jpg" TargetMode="External"/><Relationship Id="rId11" Type="http://schemas.openxmlformats.org/officeDocument/2006/relationships/hyperlink" Target="Ren/409110509.jpg" TargetMode="External"/><Relationship Id="rId5" Type="http://schemas.openxmlformats.org/officeDocument/2006/relationships/slide" Target="slide50.xml"/><Relationship Id="rId15" Type="http://schemas.openxmlformats.org/officeDocument/2006/relationships/hyperlink" Target="Ren/413120303.jpg" TargetMode="External"/><Relationship Id="rId10" Type="http://schemas.openxmlformats.org/officeDocument/2006/relationships/hyperlink" Target="0%20population%20blocks/409110502.JPG" TargetMode="External"/><Relationship Id="rId19" Type="http://schemas.openxmlformats.org/officeDocument/2006/relationships/hyperlink" Target="0%20population%20blocks/441080401.JPG" TargetMode="External"/><Relationship Id="rId4" Type="http://schemas.openxmlformats.org/officeDocument/2006/relationships/hyperlink" Target="Ren/406010234.jpg" TargetMode="External"/><Relationship Id="rId9" Type="http://schemas.openxmlformats.org/officeDocument/2006/relationships/hyperlink" Target="Ren/409110502.jpg" TargetMode="External"/><Relationship Id="rId14" Type="http://schemas.openxmlformats.org/officeDocument/2006/relationships/hyperlink" Target="Ren/407090802.jpg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0%20population%20blocks/436050201.JPG" TargetMode="External"/><Relationship Id="rId13" Type="http://schemas.openxmlformats.org/officeDocument/2006/relationships/hyperlink" Target="Ren/419010403.jpg" TargetMode="External"/><Relationship Id="rId18" Type="http://schemas.openxmlformats.org/officeDocument/2006/relationships/hyperlink" Target="Ren/445030306.jpg" TargetMode="External"/><Relationship Id="rId3" Type="http://schemas.openxmlformats.org/officeDocument/2006/relationships/image" Target="../media/image4.png"/><Relationship Id="rId7" Type="http://schemas.openxmlformats.org/officeDocument/2006/relationships/hyperlink" Target="Ren/436050201.jpg" TargetMode="External"/><Relationship Id="rId12" Type="http://schemas.openxmlformats.org/officeDocument/2006/relationships/hyperlink" Target="Ren/436050410.jpg" TargetMode="External"/><Relationship Id="rId17" Type="http://schemas.openxmlformats.org/officeDocument/2006/relationships/hyperlink" Target="0%20population%20blocks/445030307.JPG" TargetMode="External"/><Relationship Id="rId2" Type="http://schemas.openxmlformats.org/officeDocument/2006/relationships/notesSlide" Target="../notesSlides/notesSlide35.xml"/><Relationship Id="rId16" Type="http://schemas.openxmlformats.org/officeDocument/2006/relationships/hyperlink" Target="Ren/44503030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59.xml"/><Relationship Id="rId11" Type="http://schemas.openxmlformats.org/officeDocument/2006/relationships/hyperlink" Target="0%20population%20blocks/436050404.JPG" TargetMode="External"/><Relationship Id="rId5" Type="http://schemas.openxmlformats.org/officeDocument/2006/relationships/hyperlink" Target="0%20population%20blocks/435081001.JPG" TargetMode="External"/><Relationship Id="rId15" Type="http://schemas.openxmlformats.org/officeDocument/2006/relationships/hyperlink" Target="Ren/419010304.jpg" TargetMode="External"/><Relationship Id="rId10" Type="http://schemas.openxmlformats.org/officeDocument/2006/relationships/hyperlink" Target="Ren/436050404.jpg" TargetMode="External"/><Relationship Id="rId19" Type="http://schemas.openxmlformats.org/officeDocument/2006/relationships/slide" Target="slide28.xml"/><Relationship Id="rId4" Type="http://schemas.openxmlformats.org/officeDocument/2006/relationships/hyperlink" Target="Ren/435081001.jpg" TargetMode="External"/><Relationship Id="rId9" Type="http://schemas.openxmlformats.org/officeDocument/2006/relationships/slide" Target="slide10.xml"/><Relationship Id="rId14" Type="http://schemas.openxmlformats.org/officeDocument/2006/relationships/hyperlink" Target="0%20population%20blocks/419010403.JP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Korangi" TargetMode="External"/><Relationship Id="rId2" Type="http://schemas.openxmlformats.org/officeDocument/2006/relationships/hyperlink" Target="Karachi%20Centra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4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hyperlink" Target="Authentication%20of%20Data%20NADRA,%20Language.pdf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8001000" cy="4648200"/>
          </a:xfrm>
          <a:noFill/>
        </p:spPr>
        <p:txBody>
          <a:bodyPr>
            <a:noAutofit/>
          </a:bodyPr>
          <a:lstStyle/>
          <a:p>
            <a:r>
              <a:rPr lang="en-US" sz="3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en-US" sz="3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rPr>
            </a:br>
            <a:r>
              <a:rPr lang="en-US" sz="5400" b="1" dirty="0" smtClean="0">
                <a:solidFill>
                  <a:srgbClr val="0000FF"/>
                </a:solidFill>
                <a:cs typeface="Arial" pitchFamily="34" charset="0"/>
              </a:rPr>
              <a:t>PRESENTATION ON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/>
            </a:r>
            <a:br>
              <a:rPr lang="en-US" sz="5400" b="1" dirty="0">
                <a:solidFill>
                  <a:srgbClr val="0000FF"/>
                </a:solidFill>
                <a:cs typeface="Arial" pitchFamily="34" charset="0"/>
              </a:rPr>
            </a:br>
            <a:r>
              <a:rPr lang="en-US" sz="5400" b="1" i="1" dirty="0" smtClean="0">
                <a:solidFill>
                  <a:srgbClr val="0000FF"/>
                </a:solidFill>
                <a:cs typeface="Arial" pitchFamily="34" charset="0"/>
              </a:rPr>
              <a:t>CENSUS-</a:t>
            </a:r>
            <a:r>
              <a:rPr lang="en-US" sz="5400" b="1" dirty="0" smtClean="0">
                <a:solidFill>
                  <a:srgbClr val="0000FF"/>
                </a:solidFill>
                <a:cs typeface="Arial" pitchFamily="34" charset="0"/>
              </a:rPr>
              <a:t>2017</a:t>
            </a:r>
            <a:r>
              <a:rPr lang="en-US" sz="5400" b="1" dirty="0">
                <a:solidFill>
                  <a:srgbClr val="0000FF"/>
                </a:solidFill>
                <a:cs typeface="Arial" pitchFamily="34" charset="0"/>
              </a:rPr>
              <a:t/>
            </a:r>
            <a:br>
              <a:rPr lang="en-US" sz="5400" b="1" dirty="0">
                <a:solidFill>
                  <a:srgbClr val="0000FF"/>
                </a:solidFill>
                <a:cs typeface="Arial" pitchFamily="34" charset="0"/>
              </a:rPr>
            </a:br>
            <a:r>
              <a:rPr lang="en-US" sz="3200" b="1" dirty="0" smtClean="0">
                <a:solidFill>
                  <a:srgbClr val="0000FF"/>
                </a:solidFill>
                <a:cs typeface="Arial" pitchFamily="34" charset="0"/>
              </a:rPr>
              <a:t/>
            </a:r>
            <a:br>
              <a:rPr lang="en-US" sz="3200" b="1" dirty="0" smtClean="0">
                <a:solidFill>
                  <a:srgbClr val="0000FF"/>
                </a:solidFill>
                <a:cs typeface="Arial" pitchFamily="34" charset="0"/>
              </a:rPr>
            </a:br>
            <a:r>
              <a:rPr lang="en-US" sz="4800" b="1" dirty="0" smtClean="0">
                <a:solidFill>
                  <a:srgbClr val="7030A0"/>
                </a:solidFill>
                <a:latin typeface="+mn-lt"/>
                <a:cs typeface="Arial" pitchFamily="34" charset="0"/>
              </a:rPr>
              <a:t/>
            </a:r>
            <a:br>
              <a:rPr lang="en-US" sz="4800" b="1" dirty="0" smtClean="0">
                <a:solidFill>
                  <a:srgbClr val="7030A0"/>
                </a:solidFill>
                <a:latin typeface="+mn-lt"/>
                <a:cs typeface="Arial" pitchFamily="34" charset="0"/>
              </a:rPr>
            </a:br>
            <a:r>
              <a:rPr lang="en-US" sz="4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26.03.2021</a:t>
            </a:r>
            <a:endParaRPr lang="en-US" sz="4400" b="1" u="sng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5669" y="468107"/>
            <a:ext cx="7071620" cy="934651"/>
          </a:xfrm>
          <a:prstGeom prst="rect">
            <a:avLst/>
          </a:prstGeom>
          <a:noFill/>
        </p:spPr>
        <p:txBody>
          <a:bodyPr wrap="square" lIns="72172" tIns="36086" rIns="72172" bIns="36086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MINISTRY OF PLANNING, DEVELOPMENT &amp; SPECIAL INITIATIVES </a:t>
            </a:r>
          </a:p>
        </p:txBody>
      </p:sp>
      <p:pic>
        <p:nvPicPr>
          <p:cNvPr id="8" name="Picture 7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903" y="232240"/>
            <a:ext cx="870857" cy="986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238271" y="232241"/>
            <a:ext cx="771007" cy="98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3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9032"/>
            <a:ext cx="9144000" cy="8896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en-US" sz="2400" b="1" dirty="0" smtClean="0">
                <a:solidFill>
                  <a:schemeClr val="bg1"/>
                </a:solidFill>
                <a:cs typeface="Arial" pitchFamily="34" charset="0"/>
              </a:rPr>
              <a:t>CENSUS IN PHASES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323528" y="1030958"/>
            <a:ext cx="8558439" cy="52174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2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 smtClean="0"/>
              <a:t>In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phase-I, </a:t>
            </a:r>
            <a:r>
              <a:rPr lang="en-US" sz="2400" b="1" dirty="0" smtClean="0"/>
              <a:t>f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ield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operation started from 15</a:t>
            </a:r>
            <a:r>
              <a:rPr kumimoji="0" lang="en-US" sz="2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th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March, 2017 and concluded on 13</a:t>
            </a:r>
            <a:r>
              <a:rPr kumimoji="0" lang="en-US" sz="2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th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 April, 2017</a:t>
            </a:r>
          </a:p>
          <a:p>
            <a:pPr marL="0" marR="0" lvl="2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2" indent="-34290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Census in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hlinkClick r:id="rId4" action="ppaction://hlinkfile"/>
              </a:rPr>
              <a:t>61 Admin Districts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was completed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algn="just"/>
            <a:r>
              <a:rPr lang="en-US" sz="2400" b="1" dirty="0" smtClean="0"/>
              <a:t>In phase-II, Census Operation started on 25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 April and completed on 24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May 2017. </a:t>
            </a:r>
            <a:endParaRPr lang="en-US" sz="2400" b="1" u="sng" dirty="0"/>
          </a:p>
          <a:p>
            <a:pPr lvl="0" algn="just"/>
            <a:endParaRPr lang="en-US" sz="2400" b="1" dirty="0" smtClean="0"/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/>
              <a:t>Census in </a:t>
            </a:r>
            <a:r>
              <a:rPr lang="en-US" sz="2400" b="1" dirty="0" smtClean="0">
                <a:solidFill>
                  <a:srgbClr val="0000FF"/>
                </a:solidFill>
              </a:rPr>
              <a:t>89 </a:t>
            </a:r>
            <a:r>
              <a:rPr lang="en-US" sz="2400" b="1" dirty="0">
                <a:solidFill>
                  <a:srgbClr val="0000FF"/>
                </a:solidFill>
              </a:rPr>
              <a:t>Admin </a:t>
            </a:r>
            <a:r>
              <a:rPr lang="en-US" sz="2400" b="1" dirty="0" smtClean="0">
                <a:solidFill>
                  <a:srgbClr val="0000FF"/>
                </a:solidFill>
              </a:rPr>
              <a:t>Districts </a:t>
            </a:r>
            <a:r>
              <a:rPr lang="en-US" sz="2400" b="1" dirty="0" smtClean="0"/>
              <a:t>was completed</a:t>
            </a:r>
            <a:endParaRPr lang="en-US" sz="2400" b="1" dirty="0">
              <a:solidFill>
                <a:srgbClr val="0000FF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n-US" sz="2600" b="1" u="sng" dirty="0"/>
              <a:t>However, for redressal of complaints, enumeration period was  extended up to 30</a:t>
            </a:r>
            <a:r>
              <a:rPr lang="en-US" sz="2600" b="1" u="sng" baseline="30000" dirty="0"/>
              <a:t>th</a:t>
            </a:r>
            <a:r>
              <a:rPr lang="en-US" sz="2600" b="1" u="sng" dirty="0"/>
              <a:t>  May, 2017</a:t>
            </a:r>
            <a:endParaRPr lang="en-US" sz="2600" b="1" dirty="0"/>
          </a:p>
          <a:p>
            <a:pPr lvl="0" algn="just">
              <a:lnSpc>
                <a:spcPct val="150000"/>
              </a:lnSpc>
            </a:pPr>
            <a:endParaRPr lang="en-US" sz="2400" b="1" dirty="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sz="1400" b="1" dirty="0"/>
          </a:p>
          <a:p>
            <a:pPr marL="228600" marR="0" lvl="2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="1" dirty="0" smtClean="0"/>
          </a:p>
          <a:p>
            <a:pPr marL="531813" marR="0" lvl="2" indent="-303213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b="1" dirty="0" smtClean="0"/>
          </a:p>
          <a:p>
            <a:pPr marL="531813" marR="0" lvl="2" indent="-303213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0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76200" y="950495"/>
            <a:ext cx="88833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800" b="1" dirty="0" smtClean="0">
                <a:solidFill>
                  <a:prstClr val="black"/>
                </a:solidFill>
                <a:hlinkClick r:id="" action="ppaction://noaction"/>
              </a:rPr>
              <a:t>Provisional results </a:t>
            </a:r>
            <a:r>
              <a:rPr lang="en-US" sz="1800" b="1" dirty="0" smtClean="0">
                <a:solidFill>
                  <a:prstClr val="black"/>
                </a:solidFill>
              </a:rPr>
              <a:t>were prepared on the basis of  </a:t>
            </a:r>
            <a:r>
              <a:rPr lang="en-US" sz="1800" b="1" dirty="0" smtClean="0">
                <a:solidFill>
                  <a:prstClr val="black"/>
                </a:solidFill>
                <a:hlinkClick r:id="rId3" action="ppaction://hlinkfile"/>
              </a:rPr>
              <a:t>Block level summary </a:t>
            </a:r>
            <a:r>
              <a:rPr lang="en-US" sz="1800" b="1" dirty="0" smtClean="0">
                <a:solidFill>
                  <a:prstClr val="black"/>
                </a:solidFill>
              </a:rPr>
              <a:t>(</a:t>
            </a:r>
            <a:r>
              <a:rPr lang="en-US" sz="1800" b="1" dirty="0" smtClean="0">
                <a:solidFill>
                  <a:prstClr val="black"/>
                </a:solidFill>
                <a:hlinkClick r:id="rId4" action="ppaction://hlinkfile"/>
              </a:rPr>
              <a:t>REN-2</a:t>
            </a:r>
            <a:r>
              <a:rPr lang="en-US" sz="1800" b="1" dirty="0" smtClean="0">
                <a:solidFill>
                  <a:prstClr val="black"/>
                </a:solidFill>
              </a:rPr>
              <a:t>) Form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7467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400" b="1" dirty="0" smtClean="0">
                <a:solidFill>
                  <a:schemeClr val="bg1"/>
                </a:solidFill>
                <a:cs typeface="Arial" pitchFamily="34" charset="0"/>
              </a:rPr>
              <a:t>PREPARATIONS FOR PROVISIONAL RESULTS 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684689"/>
              </p:ext>
            </p:extLst>
          </p:nvPr>
        </p:nvGraphicFramePr>
        <p:xfrm>
          <a:off x="148147" y="1432514"/>
          <a:ext cx="8843453" cy="5345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1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5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75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68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24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2616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ADMN UNIT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POPULATION </a:t>
                      </a:r>
                      <a:r>
                        <a:rPr lang="en-US" sz="2400" b="1" dirty="0" smtClean="0">
                          <a:effectLst/>
                        </a:rPr>
                        <a:t>(mill)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PROVINCIAL SHARE %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32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1981</a:t>
                      </a:r>
                      <a:endParaRPr lang="en-GB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1998</a:t>
                      </a:r>
                      <a:endParaRPr lang="en-GB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2017</a:t>
                      </a:r>
                      <a:endParaRPr lang="en-GB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1981</a:t>
                      </a:r>
                      <a:endParaRPr lang="en-GB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1998</a:t>
                      </a:r>
                      <a:endParaRPr lang="en-GB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2017</a:t>
                      </a:r>
                      <a:endParaRPr lang="en-GB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PAKISTAN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84.25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132.35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207.77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100.0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100.0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100.0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KP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11.06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17.74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30.52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13.12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13.41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14.69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FATA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2.20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3.18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5.00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2.60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2.40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2.41</a:t>
                      </a:r>
                      <a:endParaRPr lang="en-GB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PUNJAB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47.29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73.62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110.01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56.13</a:t>
                      </a:r>
                      <a:endParaRPr lang="en-GB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55.63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52.95</a:t>
                      </a:r>
                      <a:endParaRPr lang="en-GB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SINDH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19.03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30.44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47.89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22.58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23.00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23.05</a:t>
                      </a:r>
                      <a:endParaRPr lang="en-GB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BALOCHISTAN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4.33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6.57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12.34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5.14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4.96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5.94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4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ISLAMABAD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0.34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0.81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2.01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0.40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0.61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0.97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4929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166938" y="1041645"/>
            <a:ext cx="8715031" cy="415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/>
              <a:t>Provisional Summary results were published on 25.08.2017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/>
              <a:t>However, Chief Minister Sindh and MQM raised question on Census results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/>
              <a:t>Subsequently, </a:t>
            </a:r>
            <a:r>
              <a:rPr lang="en-US" sz="2400" b="1" dirty="0">
                <a:hlinkClick r:id="rId3" action="ppaction://hlinkfile"/>
              </a:rPr>
              <a:t>Ex-Senator Taj Haider presented figures </a:t>
            </a:r>
            <a:r>
              <a:rPr lang="en-US" sz="2400" b="1" dirty="0"/>
              <a:t>pertaining population of  Karachi alleging that its record of NADRA which created controversy </a:t>
            </a:r>
          </a:p>
          <a:p>
            <a:pPr algn="just"/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/>
              <a:t>However, Chairman </a:t>
            </a:r>
            <a:r>
              <a:rPr lang="en-US" sz="2400" b="1" dirty="0">
                <a:hlinkClick r:id="rId4" action="ppaction://hlinkfile"/>
              </a:rPr>
              <a:t>NADRA through letter </a:t>
            </a:r>
            <a:r>
              <a:rPr lang="en-US" sz="2400" b="1" dirty="0"/>
              <a:t>and in person denied this record belongs to NADRA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300" b="1" dirty="0">
                <a:solidFill>
                  <a:schemeClr val="bg1"/>
                </a:solidFill>
              </a:rPr>
              <a:t>APPROVAL OF PROVISIONAL RESULTS OF CENSUS-2017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0990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166938" y="1041645"/>
            <a:ext cx="8715031" cy="55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/>
              <a:t>CCI on  </a:t>
            </a:r>
            <a:r>
              <a:rPr lang="en-US" sz="2400" b="1" dirty="0">
                <a:solidFill>
                  <a:srgbClr val="0000FF"/>
                </a:solidFill>
                <a:hlinkClick r:id="rId3" action="ppaction://hlinkfile"/>
              </a:rPr>
              <a:t>13.11.2017</a:t>
            </a:r>
            <a:r>
              <a:rPr lang="en-US" sz="2400" b="1" dirty="0"/>
              <a:t> approved the </a:t>
            </a:r>
            <a:r>
              <a:rPr lang="en-US" sz="2400" b="1" dirty="0">
                <a:hlinkClick r:id="rId4" action="ppaction://hlinkfile"/>
              </a:rPr>
              <a:t>block wise provisional results </a:t>
            </a:r>
            <a:r>
              <a:rPr lang="en-US" sz="2400" b="1" dirty="0"/>
              <a:t>and directed to conduct </a:t>
            </a:r>
            <a:r>
              <a:rPr lang="en-US" sz="2400" b="1" dirty="0">
                <a:solidFill>
                  <a:srgbClr val="0000FF"/>
                </a:solidFill>
              </a:rPr>
              <a:t>3rd Party Validation of 1% blocks proportionately in each province</a:t>
            </a:r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/>
              <a:t>Subsequently </a:t>
            </a:r>
            <a:r>
              <a:rPr lang="en-US" sz="2300" b="1" dirty="0"/>
              <a:t>CCI on </a:t>
            </a:r>
            <a:r>
              <a:rPr lang="en-US" sz="2400" b="1" dirty="0">
                <a:solidFill>
                  <a:srgbClr val="0000FF"/>
                </a:solidFill>
                <a:hlinkClick r:id="rId5" action="ppaction://hlinkfile"/>
              </a:rPr>
              <a:t>24.11.2017</a:t>
            </a:r>
            <a:r>
              <a:rPr lang="en-US" sz="2300" b="1" dirty="0"/>
              <a:t> decided to enhance the sampling proportion of </a:t>
            </a:r>
            <a:r>
              <a:rPr lang="en-US" sz="2400" b="1" dirty="0">
                <a:solidFill>
                  <a:srgbClr val="0000FF"/>
                </a:solidFill>
              </a:rPr>
              <a:t>census blocks  from 1% to 5%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00FF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300" b="1" dirty="0"/>
              <a:t>PBS initiated biding process for hiring of 3rd Party and accordingly 12 firms were shortlisted </a:t>
            </a:r>
          </a:p>
          <a:p>
            <a:pPr algn="just"/>
            <a:endParaRPr lang="en-US" sz="1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FF"/>
                </a:solidFill>
                <a:hlinkClick r:id="rId6" action="ppaction://hlinkfile"/>
              </a:rPr>
              <a:t>Parliamentary Leaders of the Political Parties in Senate </a:t>
            </a:r>
            <a:r>
              <a:rPr lang="en-US" sz="2400" b="1" dirty="0"/>
              <a:t>held a meeting on 15.12.2017 chaired by the then </a:t>
            </a:r>
            <a:r>
              <a:rPr lang="en-US" sz="2400" b="1" dirty="0">
                <a:solidFill>
                  <a:srgbClr val="0000FF"/>
                </a:solidFill>
              </a:rPr>
              <a:t>Prime Minister, </a:t>
            </a:r>
            <a:r>
              <a:rPr lang="en-US" sz="2400" b="1" dirty="0"/>
              <a:t>and agreed to form a Committee of Senators to supervise and oversee the activities of 5% Validation Exercise in the background of </a:t>
            </a:r>
            <a:r>
              <a:rPr lang="en-US" sz="2400" b="1" dirty="0">
                <a:solidFill>
                  <a:srgbClr val="0000FF"/>
                </a:solidFill>
                <a:hlinkClick r:id="rId7" action="ppaction://hlinkfile"/>
              </a:rPr>
              <a:t>24</a:t>
            </a:r>
            <a:r>
              <a:rPr lang="en-US" sz="2400" b="1" baseline="30000" dirty="0">
                <a:solidFill>
                  <a:srgbClr val="0000FF"/>
                </a:solidFill>
                <a:hlinkClick r:id="rId7" action="ppaction://hlinkfile"/>
              </a:rPr>
              <a:t>th</a:t>
            </a:r>
            <a:r>
              <a:rPr lang="en-US" sz="2400" b="1" dirty="0">
                <a:solidFill>
                  <a:srgbClr val="0000FF"/>
                </a:solidFill>
                <a:hlinkClick r:id="rId7" action="ppaction://hlinkfile"/>
              </a:rPr>
              <a:t> Constitutional Amendment </a:t>
            </a:r>
            <a:endParaRPr lang="en-US" sz="2400" b="1" dirty="0">
              <a:solidFill>
                <a:srgbClr val="0000FF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b="1" dirty="0"/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300" b="1" dirty="0">
                <a:solidFill>
                  <a:schemeClr val="bg1"/>
                </a:solidFill>
              </a:rPr>
              <a:t>APPROVAL OF PROVISIONAL RESULTS OF CENSUS-2017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81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387517" y="1066800"/>
            <a:ext cx="8486431" cy="689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/>
              <a:t>The </a:t>
            </a:r>
            <a:r>
              <a:rPr lang="en-US" sz="2400" b="1" dirty="0">
                <a:solidFill>
                  <a:srgbClr val="0000FF"/>
                </a:solidFill>
              </a:rPr>
              <a:t>provisional results </a:t>
            </a:r>
            <a:r>
              <a:rPr lang="en-US" sz="2400" b="1" dirty="0"/>
              <a:t>of Census-2017 were used after 24</a:t>
            </a:r>
            <a:r>
              <a:rPr lang="en-US" sz="2400" b="1" baseline="30000" dirty="0"/>
              <a:t>th</a:t>
            </a:r>
            <a:r>
              <a:rPr lang="en-US" sz="2400" b="1" dirty="0"/>
              <a:t> Constitutional Amendment for </a:t>
            </a:r>
            <a:r>
              <a:rPr lang="en-US" sz="2400" b="1" dirty="0">
                <a:solidFill>
                  <a:srgbClr val="0000FF"/>
                </a:solidFill>
              </a:rPr>
              <a:t>delimitation and allocation of seats for General Elections -2018 </a:t>
            </a:r>
          </a:p>
          <a:p>
            <a:endParaRPr lang="en-US" sz="2400" b="1" dirty="0"/>
          </a:p>
          <a:p>
            <a:pPr marL="360914" indent="-360914" algn="just">
              <a:buFont typeface="Arial" panose="020B0604020202020204" pitchFamily="34" charset="0"/>
              <a:buChar char="•"/>
            </a:pPr>
            <a:r>
              <a:rPr lang="en-US" sz="2400" b="1" dirty="0"/>
              <a:t>However, Senator Taj Haider objected on the  process of hiring of 3rd party for validation exercise and also submitted </a:t>
            </a:r>
            <a:r>
              <a:rPr lang="en-US" sz="2400" b="1" dirty="0">
                <a:solidFill>
                  <a:srgbClr val="0000FF"/>
                </a:solidFill>
              </a:rPr>
              <a:t>adjournment motion</a:t>
            </a:r>
            <a:r>
              <a:rPr lang="en-US" sz="2400" b="1" dirty="0"/>
              <a:t> in the Senate on 15.02.2018</a:t>
            </a:r>
          </a:p>
          <a:p>
            <a:pPr marL="360914" indent="-360914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60914" indent="-360914" algn="just">
              <a:buFont typeface="Arial" panose="020B0604020202020204" pitchFamily="34" charset="0"/>
              <a:buChar char="•"/>
            </a:pPr>
            <a:r>
              <a:rPr lang="en-US" sz="2400" b="1" dirty="0"/>
              <a:t>The </a:t>
            </a:r>
            <a:r>
              <a:rPr lang="en-US" sz="2400" b="1" dirty="0">
                <a:solidFill>
                  <a:srgbClr val="FF0000"/>
                </a:solidFill>
                <a:hlinkClick r:id="rId3" action="ppaction://hlinkfile"/>
              </a:rPr>
              <a:t>Chairman Senate directed </a:t>
            </a:r>
            <a:r>
              <a:rPr lang="en-US" sz="2400" b="1" dirty="0"/>
              <a:t>Statistics Division </a:t>
            </a:r>
            <a:r>
              <a:rPr lang="en-US" sz="2400" b="1" u="sng" dirty="0"/>
              <a:t>not to proceed in the matter </a:t>
            </a:r>
            <a:r>
              <a:rPr lang="en-US" sz="2400" b="1" dirty="0"/>
              <a:t>till meeting with the Leader of the House </a:t>
            </a:r>
            <a:r>
              <a:rPr lang="en-US" sz="2400" b="1" dirty="0">
                <a:solidFill>
                  <a:srgbClr val="0000FF"/>
                </a:solidFill>
              </a:rPr>
              <a:t>(</a:t>
            </a:r>
            <a:r>
              <a:rPr lang="en-US" sz="2400" b="1" dirty="0">
                <a:solidFill>
                  <a:srgbClr val="0000FF"/>
                </a:solidFill>
                <a:hlinkClick r:id="rId4" action="ppaction://hlinkfile"/>
              </a:rPr>
              <a:t>Senator Raja Zafar-ul-</a:t>
            </a:r>
            <a:r>
              <a:rPr lang="en-US" sz="2400" b="1" dirty="0" err="1">
                <a:solidFill>
                  <a:srgbClr val="0000FF"/>
                </a:solidFill>
                <a:hlinkClick r:id="rId4" action="ppaction://hlinkfile"/>
              </a:rPr>
              <a:t>Haq</a:t>
            </a:r>
            <a:r>
              <a:rPr lang="en-US" sz="2400" b="1" dirty="0">
                <a:solidFill>
                  <a:srgbClr val="0000FF"/>
                </a:solidFill>
              </a:rPr>
              <a:t>) </a:t>
            </a:r>
            <a:r>
              <a:rPr lang="en-US" sz="2400" b="1" dirty="0"/>
              <a:t>along with Senator Taj Haider. Meeting was held on 19.03.2018 but no consensus was arrived </a:t>
            </a:r>
          </a:p>
          <a:p>
            <a:pPr algn="just"/>
            <a:endParaRPr lang="en-US" sz="2400" b="1" dirty="0"/>
          </a:p>
          <a:p>
            <a:pPr marL="360914" indent="-360914" algn="just">
              <a:buFont typeface="Arial" panose="020B0604020202020204" pitchFamily="34" charset="0"/>
              <a:buChar char="•"/>
            </a:pPr>
            <a:r>
              <a:rPr lang="en-US" sz="2400" b="1" dirty="0"/>
              <a:t>Resultantly the  process for hiring of </a:t>
            </a:r>
            <a:r>
              <a:rPr lang="en-US" sz="2400" b="1" dirty="0">
                <a:solidFill>
                  <a:srgbClr val="0000FF"/>
                </a:solidFill>
              </a:rPr>
              <a:t>3rd Party was halted</a:t>
            </a:r>
            <a:r>
              <a:rPr lang="en-US" sz="2400" b="1" dirty="0"/>
              <a:t> </a:t>
            </a:r>
          </a:p>
          <a:p>
            <a:pPr marL="360914" indent="-360914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60914" indent="-360914" algn="just">
              <a:buFont typeface="Arial" panose="020B0604020202020204" pitchFamily="34" charset="0"/>
              <a:buChar char="•"/>
            </a:pPr>
            <a:endParaRPr lang="en-US" sz="2300" b="1" dirty="0"/>
          </a:p>
          <a:p>
            <a:pPr marL="360914" indent="-360914" algn="just">
              <a:buFont typeface="Arial" panose="020B0604020202020204" pitchFamily="34" charset="0"/>
              <a:buChar char="•"/>
            </a:pPr>
            <a:endParaRPr lang="en-US" sz="2300" b="1" dirty="0"/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300" b="1" dirty="0">
                <a:solidFill>
                  <a:schemeClr val="bg1"/>
                </a:solidFill>
              </a:rPr>
              <a:t>APPROVAL OF PROVISIONAL RESULTS OF CENSUS-2017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4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181035" y="838202"/>
            <a:ext cx="8681600" cy="719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Regarding role of Senator’s Committee, the PM, on </a:t>
            </a:r>
            <a:r>
              <a:rPr lang="en-US" sz="2400" b="1" dirty="0">
                <a:hlinkClick r:id="rId3" action="ppaction://hlinkfile"/>
              </a:rPr>
              <a:t>9th March, 2018 directed</a:t>
            </a:r>
            <a:r>
              <a:rPr lang="en-US" sz="2400" b="1" dirty="0"/>
              <a:t> to take issue of 3rd party validation to CCI. CCI on </a:t>
            </a:r>
            <a:r>
              <a:rPr lang="en-US" sz="2400" b="1" dirty="0">
                <a:hlinkClick r:id="rId4" action="ppaction://hlinkfile"/>
              </a:rPr>
              <a:t>27.03.2018</a:t>
            </a:r>
            <a:r>
              <a:rPr lang="en-US" sz="2400" b="1" dirty="0"/>
              <a:t> reiterated its earlier decision regarding 5% validation through 3</a:t>
            </a:r>
            <a:r>
              <a:rPr lang="en-US" sz="2400" b="1" baseline="30000" dirty="0"/>
              <a:t>rd</a:t>
            </a:r>
            <a:r>
              <a:rPr lang="en-US" sz="2400" b="1" dirty="0"/>
              <a:t> Party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The Prime Minister on a subsequent presentation 30.04.2018 by PBS regarding legal issues in 3</a:t>
            </a:r>
            <a:r>
              <a:rPr lang="en-US" sz="2400" b="1" baseline="30000" dirty="0"/>
              <a:t>rd</a:t>
            </a:r>
            <a:r>
              <a:rPr lang="en-US" sz="2400" b="1" dirty="0"/>
              <a:t> Party validation exercise directed to take the matter again to CCI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In CCI meeting of 27</a:t>
            </a:r>
            <a:r>
              <a:rPr lang="en-US" sz="2400" b="1" baseline="30000" dirty="0"/>
              <a:t>th</a:t>
            </a:r>
            <a:r>
              <a:rPr lang="en-US" sz="2400" b="1" dirty="0"/>
              <a:t> May, 2018, PBS informed of the following limitations:</a:t>
            </a:r>
            <a:endParaRPr lang="en-US" sz="2000" b="1" dirty="0"/>
          </a:p>
          <a:p>
            <a:pPr marL="528638" lvl="2" indent="-417513" algn="just">
              <a:buFont typeface="Wingdings" panose="05000000000000000000" pitchFamily="2" charset="2"/>
              <a:buChar char="§"/>
            </a:pPr>
            <a:r>
              <a:rPr lang="en-US" sz="2200" b="1" dirty="0"/>
              <a:t>As per international standards recommended by the </a:t>
            </a:r>
            <a:r>
              <a:rPr lang="en-US" sz="2200" b="1" dirty="0">
                <a:hlinkClick r:id="rId5" action="ppaction://hlinkfile"/>
              </a:rPr>
              <a:t>International Agencies</a:t>
            </a:r>
            <a:r>
              <a:rPr lang="en-US" sz="2200" b="1" dirty="0"/>
              <a:t>, Post Evaluation Survey must be at the heels of main operation, and  not possible after </a:t>
            </a:r>
            <a:r>
              <a:rPr lang="en-US" sz="2200" b="1" dirty="0">
                <a:solidFill>
                  <a:srgbClr val="0000FF"/>
                </a:solidFill>
              </a:rPr>
              <a:t>six months   </a:t>
            </a:r>
          </a:p>
          <a:p>
            <a:pPr marL="528638" lvl="2" indent="-417513" algn="just">
              <a:buFont typeface="Wingdings" panose="05000000000000000000" pitchFamily="2" charset="2"/>
              <a:buChar char="§"/>
            </a:pPr>
            <a:r>
              <a:rPr lang="en-US" sz="2200" b="1" dirty="0">
                <a:solidFill>
                  <a:srgbClr val="0000FF"/>
                </a:solidFill>
                <a:hlinkClick r:id="rId6" action="ppaction://hlinkfile"/>
              </a:rPr>
              <a:t>Similar</a:t>
            </a:r>
            <a:r>
              <a:rPr lang="en-US" sz="2200" b="1" dirty="0">
                <a:solidFill>
                  <a:srgbClr val="0000FF"/>
                </a:solidFill>
              </a:rPr>
              <a:t> environment </a:t>
            </a:r>
            <a:r>
              <a:rPr lang="en-US" sz="2200" b="1" dirty="0"/>
              <a:t>is pre requisite to conduct the post enumeration survey </a:t>
            </a:r>
          </a:p>
          <a:p>
            <a:pPr marL="528638" lvl="2" indent="-417513" algn="just">
              <a:buFont typeface="Wingdings" panose="05000000000000000000" pitchFamily="2" charset="2"/>
              <a:buChar char="§"/>
            </a:pPr>
            <a:r>
              <a:rPr lang="en-GB" sz="2200" b="1" dirty="0"/>
              <a:t>Reconciliation after 5% exercise would be impractical, jeopardising 95% national census data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-12510" y="-23717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bg1"/>
                </a:solidFill>
              </a:rPr>
              <a:t>APPROVAL OF PROVISIONAL RESULTS OF CENSUS-2017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4732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217715" y="1052738"/>
            <a:ext cx="8664253" cy="513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algn="just"/>
            <a:r>
              <a:rPr lang="en-US" sz="2300" b="1" dirty="0"/>
              <a:t>CCI  decided: </a:t>
            </a:r>
            <a:endParaRPr lang="en-US" sz="1300" b="1" dirty="0"/>
          </a:p>
          <a:p>
            <a:pPr algn="just"/>
            <a:endParaRPr lang="en-US" sz="600" b="1" dirty="0"/>
          </a:p>
          <a:p>
            <a:pPr algn="just"/>
            <a:r>
              <a:rPr lang="en-US" sz="2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  No. 1</a:t>
            </a:r>
          </a:p>
          <a:p>
            <a:pPr algn="just">
              <a:lnSpc>
                <a:spcPct val="150000"/>
              </a:lnSpc>
            </a:pPr>
            <a:r>
              <a:rPr lang="en-US" sz="2300" b="1" dirty="0"/>
              <a:t>“ Regarding conduct of 5% Census / validation exercise, the </a:t>
            </a:r>
            <a:r>
              <a:rPr lang="en-US" sz="2300" b="1" u="sng" dirty="0"/>
              <a:t>Chairman, CCI appreciated the viewpoint of Statistics Division in terms of legal, practical and financial limitation as explained by the Statistics Division and agreed that holding of 5% validation exercise at this belated stage is not workable/ practical.  </a:t>
            </a:r>
            <a:r>
              <a:rPr lang="en-US" sz="2300" b="1" dirty="0"/>
              <a:t>However, since the matter was referred to CCI by the Parliament, therefore, Prime Minister suggested that issue of 5% Validation Exercise may be referred back to Parliament for appropriate debate / decision”.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300" b="1" dirty="0">
                <a:solidFill>
                  <a:schemeClr val="bg1"/>
                </a:solidFill>
              </a:rPr>
              <a:t>APPROVAL OF FINAL RESULTS OF CENSUS-2017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16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26901" y="836648"/>
            <a:ext cx="8953813" cy="539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 No. 2</a:t>
            </a:r>
          </a:p>
          <a:p>
            <a:pPr algn="just">
              <a:lnSpc>
                <a:spcPct val="150000"/>
              </a:lnSpc>
            </a:pPr>
            <a:r>
              <a:rPr lang="en-US" sz="2300" b="1" dirty="0"/>
              <a:t>“The Chairman CCI while considering the proposal of Ministry of Statistics regarding approval / release of the final results of Census 2017 mentioned that since the government has already made the 24</a:t>
            </a:r>
            <a:r>
              <a:rPr lang="en-US" sz="2300" b="1" baseline="30000" dirty="0"/>
              <a:t>th</a:t>
            </a:r>
            <a:r>
              <a:rPr lang="en-US" sz="2300" b="1" dirty="0"/>
              <a:t> Constitutional Amendment for using provisional Census 2017 result for the forthcoming election 2018 and the subsequent by-elections, hence releasing of final result at this  stage may affect the delimitation exercise being carried out by the Election Commission of Pakistan. </a:t>
            </a:r>
            <a:r>
              <a:rPr lang="en-US" sz="2300" b="1" u="sng" dirty="0"/>
              <a:t>The proposal of approval / release of final result of Census may be deferred for the time being and may be placed before the incoming Government”.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300" b="1" dirty="0">
                <a:solidFill>
                  <a:schemeClr val="bg1"/>
                </a:solidFill>
              </a:rPr>
              <a:t>APPROVAL OF FINAL RESULTS OF CENSUS-2017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4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181621" y="914400"/>
            <a:ext cx="8664253" cy="555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prstClr val="black"/>
                </a:solidFill>
              </a:rPr>
              <a:t>Summary for PM was submitted on </a:t>
            </a:r>
            <a:r>
              <a:rPr lang="en-US" sz="2300" b="1" u="sng" dirty="0">
                <a:solidFill>
                  <a:prstClr val="black"/>
                </a:solidFill>
              </a:rPr>
              <a:t>06.09.2018</a:t>
            </a:r>
            <a:r>
              <a:rPr lang="en-US" sz="2300" b="1" dirty="0">
                <a:solidFill>
                  <a:prstClr val="black"/>
                </a:solidFill>
              </a:rPr>
              <a:t> with the following  proposals:</a:t>
            </a:r>
          </a:p>
          <a:p>
            <a:endParaRPr lang="en-GB" sz="1100" b="1" dirty="0">
              <a:solidFill>
                <a:prstClr val="black"/>
              </a:solidFill>
            </a:endParaRPr>
          </a:p>
          <a:p>
            <a:pPr marL="893662" lvl="1" indent="-457200" algn="just">
              <a:buFont typeface="+mj-lt"/>
              <a:buAutoNum type="alphaLcPeriod"/>
            </a:pPr>
            <a:r>
              <a:rPr lang="en-GB" sz="2300" b="1" dirty="0">
                <a:solidFill>
                  <a:prstClr val="black"/>
                </a:solidFill>
              </a:rPr>
              <a:t>The matter may be referred to Parliament by the Federal Government as recommended by CCI for decision.</a:t>
            </a:r>
          </a:p>
          <a:p>
            <a:pPr marL="665062" lvl="1" indent="-228600" algn="just">
              <a:buFont typeface="+mj-lt"/>
              <a:buAutoNum type="alphaLcPeriod"/>
            </a:pPr>
            <a:endParaRPr lang="en-GB" sz="900" b="1" dirty="0">
              <a:solidFill>
                <a:prstClr val="black"/>
              </a:solidFill>
            </a:endParaRPr>
          </a:p>
          <a:p>
            <a:pPr marL="893662" lvl="1" indent="-457200" algn="just">
              <a:buFont typeface="+mj-lt"/>
              <a:buAutoNum type="alphaLcPeriod"/>
            </a:pPr>
            <a:r>
              <a:rPr lang="en-GB" sz="2300" b="1" dirty="0">
                <a:solidFill>
                  <a:prstClr val="black"/>
                </a:solidFill>
              </a:rPr>
              <a:t>CCI may be requested to revise its decision dated 27.05.2018 for referring the matter to Parliament and take appropriate decision to approve final results of Census – 2017</a:t>
            </a:r>
          </a:p>
          <a:p>
            <a:pPr algn="just"/>
            <a:endParaRPr lang="en-GB" sz="1400" b="1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prstClr val="black"/>
                </a:solidFill>
                <a:hlinkClick r:id="rId3" action="ppaction://hlinkfile"/>
              </a:rPr>
              <a:t>PM office inquired</a:t>
            </a:r>
            <a:r>
              <a:rPr lang="en-GB" sz="2300" b="1" dirty="0">
                <a:solidFill>
                  <a:prstClr val="black"/>
                </a:solidFill>
              </a:rPr>
              <a:t> if the matter of 5% Validation Exercise was  referred by the Parliament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300" b="1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prstClr val="black"/>
                </a:solidFill>
              </a:rPr>
              <a:t>PBS replied that the matter has not been </a:t>
            </a:r>
            <a:r>
              <a:rPr lang="en-GB" sz="2300" b="1" dirty="0">
                <a:solidFill>
                  <a:srgbClr val="FF0000"/>
                </a:solidFill>
                <a:hlinkClick r:id="rId3" action="ppaction://hlinkfile"/>
              </a:rPr>
              <a:t>formally referred</a:t>
            </a:r>
            <a:r>
              <a:rPr lang="en-GB" sz="2300" b="1" dirty="0">
                <a:solidFill>
                  <a:prstClr val="black"/>
                </a:solidFill>
                <a:hlinkClick r:id="rId3" action="ppaction://hlinkfile"/>
              </a:rPr>
              <a:t> by Parliament   </a:t>
            </a:r>
            <a:endParaRPr lang="en-GB" sz="2300" b="1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000" b="1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5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300" b="1" dirty="0">
                <a:solidFill>
                  <a:prstClr val="white"/>
                </a:solidFill>
              </a:rPr>
              <a:t>APPROVAL OF FINAL RESULTS OF CENSUS-2017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80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208385" y="1005550"/>
            <a:ext cx="8664253" cy="618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A </a:t>
            </a:r>
            <a:r>
              <a:rPr lang="en-US" sz="2300" b="1" dirty="0">
                <a:solidFill>
                  <a:prstClr val="black"/>
                </a:solidFill>
                <a:hlinkClick r:id="rId3" action="ppaction://hlinkfile"/>
              </a:rPr>
              <a:t>summary was submitted to CCI </a:t>
            </a:r>
            <a:r>
              <a:rPr lang="en-US" sz="2300" b="1" dirty="0">
                <a:solidFill>
                  <a:prstClr val="black"/>
                </a:solidFill>
              </a:rPr>
              <a:t>with the proposal that the CCI may defer the agenda of </a:t>
            </a:r>
            <a:r>
              <a:rPr lang="en-US" sz="2300" b="1" dirty="0">
                <a:solidFill>
                  <a:srgbClr val="0000FF"/>
                </a:solidFill>
              </a:rPr>
              <a:t>issuance of final results of Census-2017</a:t>
            </a:r>
            <a:r>
              <a:rPr lang="en-US" sz="2300" b="1" dirty="0">
                <a:solidFill>
                  <a:prstClr val="black"/>
                </a:solidFill>
              </a:rPr>
              <a:t> to allow deliberations with the stakeholders and to re-submit the matter with appropriate proposals for consideration of the CCI.</a:t>
            </a:r>
            <a:r>
              <a:rPr lang="en-GB" sz="2300" b="1" dirty="0">
                <a:solidFill>
                  <a:prstClr val="black"/>
                </a:solidFill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300" b="1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prstClr val="black"/>
                </a:solidFill>
              </a:rPr>
              <a:t>Matter was on agenda of CCI on </a:t>
            </a:r>
            <a:r>
              <a:rPr lang="en-GB" sz="2300" b="1" dirty="0">
                <a:solidFill>
                  <a:prstClr val="black"/>
                </a:solidFill>
                <a:hlinkClick r:id="rId4" action="ppaction://hlinksldjump"/>
              </a:rPr>
              <a:t>23.12.2019</a:t>
            </a:r>
            <a:r>
              <a:rPr lang="en-GB" sz="2300" b="1" dirty="0">
                <a:solidFill>
                  <a:prstClr val="black"/>
                </a:solidFill>
              </a:rPr>
              <a:t>. However, The agenda was not taken up due to paucity of time.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300" b="1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prstClr val="black"/>
                </a:solidFill>
              </a:rPr>
              <a:t>Accordingly,  </a:t>
            </a:r>
            <a:r>
              <a:rPr lang="en-GB" sz="2300" b="1" dirty="0">
                <a:solidFill>
                  <a:prstClr val="black"/>
                </a:solidFill>
                <a:hlinkClick r:id="rId5" action="ppaction://hlinkfile"/>
              </a:rPr>
              <a:t>summary for the Cabinet</a:t>
            </a:r>
            <a:r>
              <a:rPr lang="en-GB" sz="2300" b="1" dirty="0">
                <a:solidFill>
                  <a:prstClr val="black"/>
                </a:solidFill>
              </a:rPr>
              <a:t> was submitted with the proposal </a:t>
            </a:r>
            <a:r>
              <a:rPr lang="en-US" sz="2300" b="1" dirty="0">
                <a:solidFill>
                  <a:prstClr val="black"/>
                </a:solidFill>
              </a:rPr>
              <a:t>the Cabinet may consider constituting a committee of the Cabinet to </a:t>
            </a:r>
            <a:r>
              <a:rPr lang="en-US" sz="2300" b="1" dirty="0">
                <a:solidFill>
                  <a:srgbClr val="0000FF"/>
                </a:solidFill>
              </a:rPr>
              <a:t>deliberate and make recommendations for finalization of the results of Census – 2017</a:t>
            </a:r>
            <a:r>
              <a:rPr lang="en-US" sz="2300" b="1" dirty="0">
                <a:solidFill>
                  <a:prstClr val="black"/>
                </a:solidFill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b="1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Five </a:t>
            </a:r>
            <a:r>
              <a:rPr lang="en-US" sz="2400" b="1" dirty="0">
                <a:solidFill>
                  <a:srgbClr val="0000FF"/>
                </a:solidFill>
                <a:hlinkClick r:id="rId6" action="ppaction://hlinkfile"/>
              </a:rPr>
              <a:t>Members Cabinet Committee </a:t>
            </a:r>
            <a:r>
              <a:rPr lang="en-US" sz="2400" b="1" dirty="0">
                <a:solidFill>
                  <a:prstClr val="black"/>
                </a:solidFill>
              </a:rPr>
              <a:t>constituted on 11.02.2020.</a:t>
            </a:r>
            <a:endParaRPr lang="en-US" sz="2300" b="1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300" b="1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prstClr val="black"/>
              </a:solidFill>
            </a:endParaRPr>
          </a:p>
          <a:p>
            <a:pPr algn="just"/>
            <a:endParaRPr lang="en-GB" sz="24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300" b="1" dirty="0">
                <a:solidFill>
                  <a:prstClr val="white"/>
                </a:solidFill>
              </a:rPr>
              <a:t>APPROVAL OF FINAL RESULTS OF CENSUS-2017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80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395535" y="1052736"/>
            <a:ext cx="8486431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In pursuance of the </a:t>
            </a:r>
            <a:r>
              <a:rPr lang="en-US" sz="2400" b="1" dirty="0"/>
              <a:t>Supreme Court </a:t>
            </a:r>
            <a:r>
              <a:rPr lang="en-US" sz="2400" b="1" dirty="0" smtClean="0"/>
              <a:t>decision to take Census from </a:t>
            </a:r>
            <a:r>
              <a:rPr lang="en-US" sz="2400" b="1" dirty="0" smtClean="0">
                <a:solidFill>
                  <a:srgbClr val="0000FF"/>
                </a:solidFill>
              </a:rPr>
              <a:t>15 </a:t>
            </a:r>
            <a:r>
              <a:rPr lang="en-US" sz="2400" b="1" dirty="0">
                <a:solidFill>
                  <a:srgbClr val="0000FF"/>
                </a:solidFill>
              </a:rPr>
              <a:t>Mar. </a:t>
            </a:r>
            <a:r>
              <a:rPr lang="en-US" sz="2400" b="1" dirty="0" smtClean="0">
                <a:solidFill>
                  <a:srgbClr val="0000FF"/>
                </a:solidFill>
              </a:rPr>
              <a:t>2017</a:t>
            </a:r>
            <a:r>
              <a:rPr lang="en-US" sz="2400" b="1" dirty="0" smtClean="0"/>
              <a:t>, a summary was submitted to the CCI.</a:t>
            </a:r>
          </a:p>
          <a:p>
            <a:pPr algn="just"/>
            <a:r>
              <a:rPr lang="en-US" sz="2400" b="1" dirty="0" smtClean="0"/>
              <a:t>The CCI </a:t>
            </a:r>
            <a:r>
              <a:rPr lang="en-US" sz="2400" b="1" dirty="0"/>
              <a:t>in its meeting held on </a:t>
            </a:r>
            <a:r>
              <a:rPr lang="en-US" sz="2400" b="1" dirty="0" smtClean="0">
                <a:solidFill>
                  <a:srgbClr val="0000FF"/>
                </a:solidFill>
              </a:rPr>
              <a:t>16</a:t>
            </a:r>
            <a:r>
              <a:rPr lang="en-US" sz="2400" b="1" baseline="30000" dirty="0" smtClean="0">
                <a:solidFill>
                  <a:srgbClr val="0000FF"/>
                </a:solidFill>
              </a:rPr>
              <a:t>th</a:t>
            </a:r>
            <a:r>
              <a:rPr lang="en-US" sz="2400" b="1" dirty="0" smtClean="0">
                <a:solidFill>
                  <a:srgbClr val="0000FF"/>
                </a:solidFill>
              </a:rPr>
              <a:t> Dec. 2016  </a:t>
            </a:r>
            <a:r>
              <a:rPr lang="en-US" sz="2400" b="1" dirty="0" smtClean="0"/>
              <a:t>decided as under:- </a:t>
            </a:r>
          </a:p>
          <a:p>
            <a:pPr algn="just"/>
            <a:endParaRPr lang="en-US" sz="2400" b="1" dirty="0"/>
          </a:p>
          <a:p>
            <a:pPr marL="457200" lvl="0" indent="-457200" algn="just">
              <a:buFont typeface="+mj-lt"/>
              <a:buAutoNum type="alphaLcParenR"/>
            </a:pPr>
            <a:r>
              <a:rPr lang="en-US" sz="2400" b="1" dirty="0"/>
              <a:t>Census may be held on traditional method using paper based questionnaires starting from </a:t>
            </a:r>
            <a:r>
              <a:rPr lang="en-US" sz="2400" b="1" dirty="0" smtClean="0"/>
              <a:t>15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</a:t>
            </a:r>
            <a:r>
              <a:rPr lang="en-US" sz="2400" b="1" dirty="0"/>
              <a:t>March, </a:t>
            </a:r>
            <a:r>
              <a:rPr lang="en-US" sz="2400" b="1" dirty="0" smtClean="0"/>
              <a:t>2017 under the supervision of the Armed Forces. </a:t>
            </a:r>
            <a:endParaRPr lang="en-US" sz="2400" b="1" dirty="0"/>
          </a:p>
          <a:p>
            <a:pPr marL="457200" lvl="0" indent="-457200" algn="just">
              <a:buFont typeface="+mj-lt"/>
              <a:buAutoNum type="alphaLcParenR"/>
            </a:pPr>
            <a:endParaRPr lang="en-US" sz="1600" b="1" dirty="0"/>
          </a:p>
          <a:p>
            <a:pPr marL="457200" lvl="0" indent="-457200" algn="just">
              <a:buFont typeface="+mj-lt"/>
              <a:buAutoNum type="alphaLcParenR"/>
            </a:pPr>
            <a:r>
              <a:rPr lang="en-US" sz="2400" b="1" dirty="0"/>
              <a:t>House Listing and Census Operation may be carried out in one go. Form-2 only may be used in the Census Operation, while Form 2-A may be filled in on sample basis, after the Census Operation is over.</a:t>
            </a:r>
          </a:p>
          <a:p>
            <a:pPr marL="457200" lvl="0" indent="-457200" algn="just">
              <a:buFont typeface="+mj-lt"/>
              <a:buAutoNum type="alphaLcParenR"/>
            </a:pPr>
            <a:endParaRPr lang="en-US" sz="1600" b="1" dirty="0"/>
          </a:p>
          <a:p>
            <a:pPr marL="457200" lvl="0" indent="-457200" algn="just">
              <a:buFont typeface="+mj-lt"/>
              <a:buAutoNum type="alphaLcParenR"/>
            </a:pPr>
            <a:r>
              <a:rPr lang="en-US" sz="2400" b="1" dirty="0"/>
              <a:t>Census may be held in two phases, each phase may be carried out in all the provinces simultaneously. </a:t>
            </a:r>
          </a:p>
          <a:p>
            <a:pPr algn="just"/>
            <a:r>
              <a:rPr lang="en-US" sz="2400" b="1" dirty="0" smtClean="0"/>
              <a:t>	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CCI’S DECISION 16</a:t>
            </a:r>
            <a:r>
              <a:rPr lang="en-US" sz="24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400" b="1" dirty="0" smtClean="0">
                <a:solidFill>
                  <a:schemeClr val="bg1"/>
                </a:solidFill>
              </a:rPr>
              <a:t> DEC. 2016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3826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208385" y="1005550"/>
            <a:ext cx="8664253" cy="82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prstClr val="black"/>
              </a:solidFill>
            </a:endParaRPr>
          </a:p>
          <a:p>
            <a:pPr algn="just"/>
            <a:endParaRPr lang="en-GB" sz="24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r>
              <a:rPr lang="en-US" sz="2400" b="1" dirty="0">
                <a:solidFill>
                  <a:prstClr val="white"/>
                </a:solidFill>
              </a:rPr>
              <a:t>COMPOSITION OF THE MINISTER’S COMMITTEE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0EE1B77-6241-4AD5-8C52-9A3CDE09997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8385" y="1120831"/>
          <a:ext cx="8664253" cy="54180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0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3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9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675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Mr. Ali Haider Zaidi, Minister for Maritime Affairs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Convener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129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ii.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0"/>
                        </a:spcAft>
                      </a:pP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Fehmida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Mirza, Minister for Inter-provincial Coordination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Member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847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iii.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Mr.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Nur-ul-Haq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Qadri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Minister for Religious Affairs &amp; Interfaith Harmony.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Member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78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iv.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0"/>
                        </a:spcAft>
                      </a:pP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Zubaida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Jalal, Minister for Defence Production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Member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7938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0"/>
                        </a:spcAft>
                      </a:pP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Muhammad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Farogh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Naseem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Minister for Law &amp; Justice </a:t>
                      </a:r>
                    </a:p>
                    <a:p>
                      <a:pPr algn="just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replaced</a:t>
                      </a:r>
                      <a:r>
                        <a:rPr lang="en-GB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by </a:t>
                      </a:r>
                    </a:p>
                    <a:p>
                      <a:pPr algn="just">
                        <a:spcAft>
                          <a:spcPts val="1000"/>
                        </a:spcAft>
                      </a:pPr>
                      <a:r>
                        <a:rPr lang="en-GB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Syed Amin ul </a:t>
                      </a:r>
                      <a:r>
                        <a:rPr lang="en-GB" sz="2400" b="1" kern="1200" baseline="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Haq</a:t>
                      </a:r>
                      <a:r>
                        <a:rPr lang="en-GB" sz="2400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, Minister for Information Technology and Telecommunication </a:t>
                      </a:r>
                      <a:endParaRPr lang="en-US" sz="24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Member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4676" marR="746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6438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r>
              <a:rPr lang="en-US" sz="2400" b="1" dirty="0">
                <a:solidFill>
                  <a:prstClr val="white"/>
                </a:solidFill>
              </a:rPr>
              <a:t>MINISTER’S COMMITTEE RECOMMENDATIONS / REPORT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A8FA7B-9E08-4FE7-A622-D24AC9BBC82A}"/>
              </a:ext>
            </a:extLst>
          </p:cNvPr>
          <p:cNvSpPr/>
          <p:nvPr/>
        </p:nvSpPr>
        <p:spPr>
          <a:xfrm>
            <a:off x="338232" y="1112301"/>
            <a:ext cx="8467536" cy="5353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613" b="1" dirty="0">
                <a:solidFill>
                  <a:prstClr val="black"/>
                </a:solidFill>
              </a:rPr>
              <a:t>Six meetings of the Cabinet Committee were held  and </a:t>
            </a:r>
          </a:p>
          <a:p>
            <a:pPr algn="just"/>
            <a:r>
              <a:rPr lang="en-US" sz="2613" b="1" dirty="0">
                <a:solidFill>
                  <a:srgbClr val="0000FF"/>
                </a:solidFill>
                <a:hlinkClick r:id="rId4" action="ppaction://hlinkfile"/>
              </a:rPr>
              <a:t>the Committee submitted following recommendation</a:t>
            </a:r>
            <a:r>
              <a:rPr lang="en-US" sz="2613" b="1" dirty="0">
                <a:solidFill>
                  <a:srgbClr val="0000FF"/>
                </a:solidFill>
              </a:rPr>
              <a:t>s:- </a:t>
            </a:r>
          </a:p>
          <a:p>
            <a:pPr algn="just"/>
            <a:endParaRPr lang="en-US" sz="2613" b="1" dirty="0">
              <a:solidFill>
                <a:srgbClr val="0000FF"/>
              </a:solidFill>
            </a:endParaRPr>
          </a:p>
          <a:p>
            <a:pPr algn="just"/>
            <a:endParaRPr lang="en-US" sz="1524" b="1" dirty="0">
              <a:solidFill>
                <a:srgbClr val="0000FF"/>
              </a:solidFill>
            </a:endParaRPr>
          </a:p>
          <a:p>
            <a:pPr marL="497845" indent="-497845" algn="just">
              <a:buFont typeface="Arial" panose="020B0604020202020204" pitchFamily="34" charset="0"/>
              <a:buChar char="•"/>
            </a:pPr>
            <a:r>
              <a:rPr lang="en-US" sz="2613" b="1" dirty="0"/>
              <a:t>In the larger national interest, </a:t>
            </a:r>
            <a:r>
              <a:rPr lang="en-US" sz="2613" b="1" dirty="0">
                <a:solidFill>
                  <a:srgbClr val="0000FF"/>
                </a:solidFill>
              </a:rPr>
              <a:t>6th Population and Housing Census-2017 should be accepted as final- </a:t>
            </a:r>
            <a:r>
              <a:rPr lang="en-US" sz="2613" b="1" dirty="0"/>
              <a:t>although there are reservations on the said census.</a:t>
            </a:r>
          </a:p>
          <a:p>
            <a:pPr marL="497845" indent="-497845" algn="just">
              <a:buFont typeface="Arial" panose="020B0604020202020204" pitchFamily="34" charset="0"/>
              <a:buChar char="•"/>
            </a:pPr>
            <a:endParaRPr lang="en-US" sz="2613" b="1" dirty="0"/>
          </a:p>
          <a:p>
            <a:pPr lvl="0" algn="just"/>
            <a:endParaRPr lang="en-US" sz="1307" b="1" dirty="0"/>
          </a:p>
          <a:p>
            <a:pPr marL="497845" indent="-497845" algn="just">
              <a:buFont typeface="Arial" panose="020B0604020202020204" pitchFamily="34" charset="0"/>
              <a:buChar char="•"/>
            </a:pPr>
            <a:r>
              <a:rPr lang="en-US" sz="2613" b="1" dirty="0"/>
              <a:t>Next Census should be held at the </a:t>
            </a:r>
            <a:r>
              <a:rPr lang="en-US" sz="2613" b="1" dirty="0">
                <a:solidFill>
                  <a:srgbClr val="0000FF"/>
                </a:solidFill>
              </a:rPr>
              <a:t>earliest possible time </a:t>
            </a:r>
            <a:r>
              <a:rPr lang="en-US" sz="2613" b="1" dirty="0"/>
              <a:t>– which may be determined after input from the </a:t>
            </a:r>
            <a:r>
              <a:rPr lang="en-US" sz="2613" b="1" dirty="0">
                <a:hlinkClick r:id="rId5" action="ppaction://hlinkfile"/>
              </a:rPr>
              <a:t>stakeholder</a:t>
            </a:r>
            <a:r>
              <a:rPr lang="en-US" sz="2613" b="1" dirty="0"/>
              <a:t>; and may be held before lapse of period of 10-years from the date of 6th Population and Housing Census 2017.</a:t>
            </a:r>
          </a:p>
        </p:txBody>
      </p:sp>
    </p:spTree>
    <p:extLst>
      <p:ext uri="{BB962C8B-B14F-4D97-AF65-F5344CB8AC3E}">
        <p14:creationId xmlns:p14="http://schemas.microsoft.com/office/powerpoint/2010/main" val="33094910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r>
              <a:rPr lang="en-US" sz="2400" b="1" dirty="0">
                <a:solidFill>
                  <a:prstClr val="white"/>
                </a:solidFill>
              </a:rPr>
              <a:t>MINISTER’S COMMITTEE RECOMMENDATIONS / REPORT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A8FA7B-9E08-4FE7-A622-D24AC9BBC82A}"/>
              </a:ext>
            </a:extLst>
          </p:cNvPr>
          <p:cNvSpPr/>
          <p:nvPr/>
        </p:nvSpPr>
        <p:spPr>
          <a:xfrm>
            <a:off x="338232" y="1112301"/>
            <a:ext cx="8467536" cy="566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7845" indent="-497845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FF"/>
                </a:solidFill>
              </a:rPr>
              <a:t>Use of technology should be ensured in order to remove doubts / concerns </a:t>
            </a:r>
            <a:r>
              <a:rPr lang="en-US" sz="2400" b="1" dirty="0"/>
              <a:t>that were expressed in respect of 6th Population and Housing Census-2017 and the same do-not re-occur.</a:t>
            </a:r>
          </a:p>
          <a:p>
            <a:pPr algn="just"/>
            <a:endParaRPr lang="en-US" sz="2400" b="1" dirty="0"/>
          </a:p>
          <a:p>
            <a:pPr marL="497845" indent="-497845" algn="just">
              <a:buFont typeface="Arial" panose="020B0604020202020204" pitchFamily="34" charset="0"/>
              <a:buChar char="•"/>
            </a:pPr>
            <a:r>
              <a:rPr lang="en-US" sz="2400" b="1" dirty="0"/>
              <a:t>A Committee may be constituted under Ministry of Information Technology comprising of NADRA, Election Commission of Pakistan, Pakistan Bureau of Statistics – with the mandate to suggest optimum use of technology to achieve objectives of Census reflecting the ground realities. </a:t>
            </a:r>
          </a:p>
          <a:p>
            <a:pPr marL="497845" indent="-497845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algn="just" defTabSz="447675"/>
            <a:r>
              <a:rPr lang="en-US" sz="2400" dirty="0"/>
              <a:t>	</a:t>
            </a:r>
            <a:r>
              <a:rPr lang="en-US" sz="2400" b="1" dirty="0"/>
              <a:t>The report of the Cabinet Committee was presented before the Cabinet on 22.12.2020 and </a:t>
            </a:r>
            <a:r>
              <a:rPr lang="en-US" sz="2400" b="1" dirty="0">
                <a:solidFill>
                  <a:srgbClr val="FF0000"/>
                </a:solidFill>
                <a:hlinkClick r:id="rId4" action="ppaction://hlinksldjump"/>
              </a:rPr>
              <a:t>the Cabinet approved to present the report before the CCI.</a:t>
            </a:r>
            <a:endParaRPr lang="en-US" sz="2400" b="1" i="1" dirty="0">
              <a:solidFill>
                <a:srgbClr val="FF0000"/>
              </a:solidFill>
            </a:endParaRPr>
          </a:p>
          <a:p>
            <a:pPr algn="just"/>
            <a:endParaRPr lang="en-US" sz="2613" b="1" dirty="0"/>
          </a:p>
        </p:txBody>
      </p:sp>
    </p:spTree>
    <p:extLst>
      <p:ext uri="{BB962C8B-B14F-4D97-AF65-F5344CB8AC3E}">
        <p14:creationId xmlns:p14="http://schemas.microsoft.com/office/powerpoint/2010/main" val="2581222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endParaRPr lang="en-US" sz="2400" b="1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213094-FE49-409D-8A88-78EF5DB40381}"/>
              </a:ext>
            </a:extLst>
          </p:cNvPr>
          <p:cNvSpPr/>
          <p:nvPr/>
        </p:nvSpPr>
        <p:spPr>
          <a:xfrm>
            <a:off x="533400" y="2819400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006600"/>
                </a:solidFill>
              </a:rPr>
              <a:t>SALIENT FEATURES OF FINAL RESULTS </a:t>
            </a:r>
          </a:p>
          <a:p>
            <a:pPr algn="ctr">
              <a:defRPr/>
            </a:pPr>
            <a:r>
              <a:rPr lang="en-US" sz="4000" b="1" dirty="0">
                <a:solidFill>
                  <a:srgbClr val="006600"/>
                </a:solidFill>
              </a:rPr>
              <a:t>CENSUS-2017</a:t>
            </a:r>
          </a:p>
        </p:txBody>
      </p:sp>
    </p:spTree>
    <p:extLst>
      <p:ext uri="{BB962C8B-B14F-4D97-AF65-F5344CB8AC3E}">
        <p14:creationId xmlns:p14="http://schemas.microsoft.com/office/powerpoint/2010/main" val="346981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SALIENT FEATURES OF FINAL CENSUS-2017 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2C801D7E-D046-4948-87BC-F3BCD4D05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340" y="870749"/>
            <a:ext cx="8548777" cy="121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0581" tIns="55290" rIns="110581" bIns="55290">
            <a:spAutoFit/>
          </a:bodyPr>
          <a:lstStyle/>
          <a:p>
            <a:pPr algn="just"/>
            <a:endParaRPr lang="en-US" sz="3200" b="1" dirty="0">
              <a:solidFill>
                <a:prstClr val="black"/>
              </a:solidFill>
            </a:endParaRPr>
          </a:p>
          <a:p>
            <a:pPr marL="414677" indent="-414677" algn="just">
              <a:buFont typeface="Arial" pitchFamily="34" charset="0"/>
              <a:buChar char="•"/>
            </a:pPr>
            <a:r>
              <a:rPr lang="en-US" sz="2400" b="1" dirty="0">
                <a:solidFill>
                  <a:srgbClr val="006600"/>
                </a:solidFill>
              </a:rPr>
              <a:t>According to the final results, the population of the country is:</a:t>
            </a:r>
            <a:endParaRPr lang="en-US" sz="2900" b="1" dirty="0">
              <a:solidFill>
                <a:prstClr val="black"/>
              </a:solidFill>
            </a:endParaRPr>
          </a:p>
          <a:p>
            <a:pPr marL="414677" indent="-414677" algn="just">
              <a:buFont typeface="Arial" pitchFamily="34" charset="0"/>
              <a:buChar char="•"/>
            </a:pPr>
            <a:endParaRPr lang="en-US" sz="1600" b="1" dirty="0">
              <a:solidFill>
                <a:prstClr val="black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CEF5F0D-3A84-4A77-B08D-8E65F50BC07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40905" y="2418127"/>
          <a:ext cx="8462189" cy="1669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2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3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95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971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POPULATION (mill)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ANNUAL GROWTH RATE %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013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1981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1998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2017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1981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1998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2017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7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effectLst/>
                        </a:rPr>
                        <a:t>PAKISTAN</a:t>
                      </a:r>
                      <a:endParaRPr lang="en-GB" sz="2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84.25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132.35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207.68</a:t>
                      </a:r>
                      <a:endParaRPr lang="en-GB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3.06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2.69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2.40</a:t>
                      </a:r>
                      <a:endParaRPr lang="en-GB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EA9EAA9-9DBB-4024-8E50-1E087BD925ED}"/>
              </a:ext>
            </a:extLst>
          </p:cNvPr>
          <p:cNvSpPr txBox="1"/>
          <p:nvPr/>
        </p:nvSpPr>
        <p:spPr>
          <a:xfrm>
            <a:off x="211508" y="4648200"/>
            <a:ext cx="8517147" cy="1162397"/>
          </a:xfrm>
          <a:prstGeom prst="rect">
            <a:avLst/>
          </a:prstGeom>
          <a:noFill/>
        </p:spPr>
        <p:txBody>
          <a:bodyPr wrap="square" lIns="110581" tIns="55290" rIns="110581" bIns="55290" rtlCol="0">
            <a:spAutoFit/>
          </a:bodyPr>
          <a:lstStyle/>
          <a:p>
            <a:pPr marL="414677" indent="-414677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6600"/>
                </a:solidFill>
              </a:rPr>
              <a:t>The population of Country in Provisional Results was shown as </a:t>
            </a:r>
            <a:r>
              <a:rPr lang="en-US" sz="2400" b="1" dirty="0">
                <a:solidFill>
                  <a:srgbClr val="FF0000"/>
                </a:solidFill>
              </a:rPr>
              <a:t>207.77</a:t>
            </a:r>
            <a:r>
              <a:rPr lang="en-US" sz="2400" b="1" dirty="0">
                <a:solidFill>
                  <a:srgbClr val="006600"/>
                </a:solidFill>
              </a:rPr>
              <a:t> Million with difference observed that </a:t>
            </a:r>
            <a:r>
              <a:rPr lang="en-US" sz="2400" b="1" dirty="0">
                <a:solidFill>
                  <a:srgbClr val="FF0000"/>
                </a:solidFill>
              </a:rPr>
              <a:t>-0.043%.</a:t>
            </a:r>
          </a:p>
        </p:txBody>
      </p:sp>
    </p:spTree>
    <p:extLst>
      <p:ext uri="{BB962C8B-B14F-4D97-AF65-F5344CB8AC3E}">
        <p14:creationId xmlns:p14="http://schemas.microsoft.com/office/powerpoint/2010/main" val="2071572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GB" sz="2400" b="1" dirty="0">
                <a:solidFill>
                  <a:schemeClr val="bg1"/>
                </a:solidFill>
                <a:cs typeface="Arial" pitchFamily="34" charset="0"/>
              </a:rPr>
              <a:t>PROVINCIAL SHARES IN NATIONAL POPULATION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9DFA38A-2B41-4CC6-98D9-C9C8733E6A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8600" y="1005550"/>
          <a:ext cx="8580126" cy="58208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71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71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6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9071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ADMN UNIT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POPULATION (mill)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PROVINCIAL SHARE %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3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1981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1998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2017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1981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1998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2017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7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PAKISTAN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84.25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132.35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207.68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100.0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100.0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100.0</a:t>
                      </a:r>
                      <a:endParaRPr lang="en-GB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KP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11.06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17.74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30.51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13.12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13.41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14.69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9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FATA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2.20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3.18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4.99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2.60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2.40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2.40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0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PUNJAB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47.29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73.62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109.99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56.13</a:t>
                      </a:r>
                      <a:endParaRPr lang="en-GB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55.63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52.96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3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SINDH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19.03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30.44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47.85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22.58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23.00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23.04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7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BALOCHISTAN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4.33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6.57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12.34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5.14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4.96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5.94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7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ICT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0.34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0.81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2.00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0.40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6600"/>
                          </a:solidFill>
                          <a:effectLst/>
                        </a:rPr>
                        <a:t>0.61</a:t>
                      </a:r>
                      <a:endParaRPr lang="en-GB" sz="2400" b="1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0.96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643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GB" sz="2400" b="1" dirty="0">
                <a:solidFill>
                  <a:schemeClr val="bg1"/>
                </a:solidFill>
                <a:cs typeface="Arial" pitchFamily="34" charset="0"/>
              </a:rPr>
              <a:t>CENSUS-2017: POPULATION AVERAGE  ANNUAL GROWTH RATE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B4A9202-FFA6-4CB3-91F1-1C1795AB909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2085" y="1018490"/>
          <a:ext cx="8799829" cy="5357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68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5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480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9071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ADMN UNITS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POPULATION (mill)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ANNUAL GROWTH RATE %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3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1981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1998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2017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1981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1998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2017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8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PAKISTAN</a:t>
                      </a:r>
                      <a:endParaRPr lang="en-GB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84.25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132.35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207.68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3.06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2.69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2.40</a:t>
                      </a:r>
                      <a:endParaRPr lang="en-GB" sz="2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KP</a:t>
                      </a:r>
                      <a:endParaRPr lang="en-GB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11.06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17.74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30.51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3.32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2.82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2.89</a:t>
                      </a:r>
                      <a:endParaRPr lang="en-GB" sz="2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FATA</a:t>
                      </a:r>
                      <a:endParaRPr lang="en-GB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2.20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3.18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4.99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-1.47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2.19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2.40</a:t>
                      </a:r>
                      <a:endParaRPr lang="en-GB" sz="2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67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PUNJAB</a:t>
                      </a:r>
                      <a:endParaRPr lang="en-GB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47.29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73.62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109.99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2.74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2.64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2.13</a:t>
                      </a:r>
                      <a:endParaRPr lang="en-GB" sz="2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SINDH</a:t>
                      </a:r>
                      <a:endParaRPr lang="en-GB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19.03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30.44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47.85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3.56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2.80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2.41</a:t>
                      </a:r>
                      <a:endParaRPr lang="en-GB" sz="2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BALOCHISTAN</a:t>
                      </a:r>
                      <a:endParaRPr lang="en-GB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4.33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6.57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12.34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7.09</a:t>
                      </a:r>
                      <a:endParaRPr lang="en-GB" sz="2400" b="1" kern="120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2.47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3.37</a:t>
                      </a:r>
                      <a:endParaRPr lang="en-GB" sz="2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389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ICT</a:t>
                      </a:r>
                      <a:endParaRPr lang="en-GB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0.34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0.81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2.00</a:t>
                      </a: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4.49</a:t>
                      </a:r>
                      <a:endParaRPr lang="en-GB" sz="2400" b="1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0066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5.19</a:t>
                      </a:r>
                      <a:endParaRPr lang="en-GB" sz="2400" b="1" kern="1200" dirty="0">
                        <a:solidFill>
                          <a:srgbClr val="0066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4.90</a:t>
                      </a:r>
                      <a:endParaRPr lang="en-GB" sz="2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012" marR="960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1089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371603" y="5105400"/>
            <a:ext cx="5867401" cy="1408519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7293" tIns="43646" rIns="87293" bIns="43646">
            <a:spAutoFit/>
          </a:bodyPr>
          <a:lstStyle/>
          <a:p>
            <a:pPr algn="ctr"/>
            <a:r>
              <a:rPr lang="en-US" sz="7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 YOU</a:t>
            </a:r>
            <a:endParaRPr lang="en-US" sz="5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" y="2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4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bg1"/>
                </a:solidFill>
                <a:cs typeface="Arial" pitchFamily="34" charset="0"/>
              </a:rPr>
              <a:t>    </a:t>
            </a:r>
            <a:r>
              <a:rPr lang="en-US" sz="2400" b="1" dirty="0">
                <a:solidFill>
                  <a:prstClr val="white"/>
                </a:solidFill>
              </a:rPr>
              <a:t>MAIN POINTS RAISED ON CENSUS RESULTS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3788" y="1066800"/>
            <a:ext cx="81627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hlinkClick r:id="rId4" action="ppaction://hlinksldjump"/>
              </a:rPr>
              <a:t>Population growth  of Karachi is  lower than Lahore.</a:t>
            </a:r>
            <a:endParaRPr lang="en-US" sz="2400" b="1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hlinkClick r:id="rId5" action="ppaction://hlinksldjump"/>
              </a:rPr>
              <a:t>Population of several blocks reported as zero but they have  voters. </a:t>
            </a:r>
            <a:endParaRPr lang="en-US" sz="2400" b="1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hlinkClick r:id="rId6" action="ppaction://hlinksldjump"/>
              </a:rPr>
              <a:t>There is a big difference in population reported and registered voters</a:t>
            </a:r>
            <a:r>
              <a:rPr lang="en-US" sz="2400" b="1" dirty="0" smtClean="0">
                <a:hlinkClick r:id="rId6" action="ppaction://hlinksldjump"/>
              </a:rPr>
              <a:t>.</a:t>
            </a:r>
            <a:endParaRPr lang="en-US" sz="24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2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6200"/>
            <a:ext cx="9144000" cy="609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en-US" sz="3200" b="1" dirty="0">
                <a:solidFill>
                  <a:schemeClr val="bg1"/>
                </a:solidFill>
                <a:cs typeface="Arial" pitchFamily="34" charset="0"/>
              </a:rPr>
              <a:t>    </a:t>
            </a:r>
            <a:r>
              <a:rPr lang="en-US" sz="2400" b="1" cap="all" dirty="0">
                <a:solidFill>
                  <a:schemeClr val="bg1"/>
                </a:solidFill>
                <a:cs typeface="Arial" pitchFamily="34" charset="0"/>
              </a:rPr>
              <a:t>Lahore – Karachi Growth Rate</a:t>
            </a:r>
            <a:endParaRPr lang="en-US" sz="2400" cap="all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5184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2401" y="838200"/>
            <a:ext cx="872956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prstClr val="black"/>
                </a:solidFill>
              </a:rPr>
              <a:t>Boundary definitional issue.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prstClr val="black"/>
                </a:solidFill>
              </a:rPr>
              <a:t>Urban/ rural boundaries  are defined by Local Governments</a:t>
            </a:r>
            <a:r>
              <a:rPr lang="en-GB" sz="3200" dirty="0" smtClean="0">
                <a:solidFill>
                  <a:prstClr val="black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3200" dirty="0"/>
              <a:t>Lahore district is notified as Lahore city in 2015, and </a:t>
            </a:r>
            <a:r>
              <a:rPr lang="en-US" sz="3200" b="1" dirty="0"/>
              <a:t>3 million population </a:t>
            </a:r>
            <a:r>
              <a:rPr lang="en-US" sz="3200" dirty="0"/>
              <a:t>is added in Lahore city population only due to extension</a:t>
            </a:r>
            <a:endParaRPr lang="en-GB" sz="3200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prstClr val="black"/>
                </a:solidFill>
              </a:rPr>
              <a:t>Karachi City extension was limited to inclusion of Seven </a:t>
            </a:r>
            <a:r>
              <a:rPr lang="en-GB" sz="3200" dirty="0" smtClean="0">
                <a:solidFill>
                  <a:prstClr val="black"/>
                </a:solidFill>
              </a:rPr>
              <a:t>Dehs.(</a:t>
            </a:r>
            <a:r>
              <a:rPr lang="en-GB" sz="3200" dirty="0">
                <a:solidFill>
                  <a:prstClr val="black"/>
                </a:solidFill>
              </a:rPr>
              <a:t>Population of </a:t>
            </a:r>
            <a:r>
              <a:rPr lang="en-GB" sz="3200" b="1" dirty="0" smtClean="0">
                <a:solidFill>
                  <a:prstClr val="black"/>
                </a:solidFill>
              </a:rPr>
              <a:t>0.598 million</a:t>
            </a:r>
            <a:r>
              <a:rPr lang="en-GB" sz="3200" dirty="0" smtClean="0">
                <a:solidFill>
                  <a:prstClr val="black"/>
                </a:solidFill>
              </a:rPr>
              <a:t> </a:t>
            </a:r>
            <a:r>
              <a:rPr lang="en-GB" sz="3200" dirty="0">
                <a:solidFill>
                  <a:prstClr val="black"/>
                </a:solidFill>
              </a:rPr>
              <a:t>with growth rate </a:t>
            </a:r>
            <a:r>
              <a:rPr lang="en-GB" sz="3200" b="1" dirty="0">
                <a:solidFill>
                  <a:prstClr val="black"/>
                </a:solidFill>
              </a:rPr>
              <a:t>9.50</a:t>
            </a:r>
            <a:r>
              <a:rPr lang="en-GB" sz="3200" dirty="0">
                <a:solidFill>
                  <a:prstClr val="black"/>
                </a:solidFill>
              </a:rPr>
              <a:t> </a:t>
            </a:r>
            <a:r>
              <a:rPr lang="en-GB" sz="3200" dirty="0" smtClean="0">
                <a:solidFill>
                  <a:prstClr val="black"/>
                </a:solidFill>
              </a:rPr>
              <a:t>   added </a:t>
            </a:r>
            <a:r>
              <a:rPr lang="en-GB" sz="3200" dirty="0">
                <a:solidFill>
                  <a:prstClr val="black"/>
                </a:solidFill>
              </a:rPr>
              <a:t>in population of 2017</a:t>
            </a:r>
            <a:r>
              <a:rPr lang="en-GB" sz="3200" dirty="0" smtClean="0">
                <a:solidFill>
                  <a:prstClr val="black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3200" dirty="0"/>
              <a:t>Population of Karachi city increased by </a:t>
            </a:r>
            <a:r>
              <a:rPr lang="en-US" sz="3200" b="1" dirty="0"/>
              <a:t>5.4 6 million   </a:t>
            </a:r>
            <a:r>
              <a:rPr lang="en-US" sz="3200" dirty="0"/>
              <a:t>during 1998-2017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3200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300059" y="1196752"/>
            <a:ext cx="8486431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prstClr val="black"/>
                </a:solidFill>
              </a:rPr>
              <a:t>A sum of </a:t>
            </a:r>
            <a:r>
              <a:rPr lang="en-US" sz="2400" b="1" dirty="0" err="1" smtClean="0">
                <a:solidFill>
                  <a:prstClr val="black"/>
                </a:solidFill>
              </a:rPr>
              <a:t>Rs</a:t>
            </a:r>
            <a:r>
              <a:rPr lang="en-US" sz="2400" b="1" dirty="0" smtClean="0">
                <a:solidFill>
                  <a:prstClr val="black"/>
                </a:solidFill>
              </a:rPr>
              <a:t>. 18.5 billion </a:t>
            </a:r>
            <a:r>
              <a:rPr lang="en-US" sz="2400" b="1" dirty="0">
                <a:solidFill>
                  <a:prstClr val="black"/>
                </a:solidFill>
              </a:rPr>
              <a:t>w</a:t>
            </a:r>
            <a:r>
              <a:rPr lang="en-US" sz="2400" b="1" dirty="0" smtClean="0">
                <a:solidFill>
                  <a:prstClr val="black"/>
                </a:solidFill>
              </a:rPr>
              <a:t>as sanctioned for the Census 2017 for the following heads: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400" b="1" dirty="0">
              <a:solidFill>
                <a:prstClr val="black"/>
              </a:solidFill>
            </a:endParaRPr>
          </a:p>
          <a:p>
            <a:pPr lvl="1" algn="just"/>
            <a:r>
              <a:rPr lang="en-US" sz="2400" b="1" dirty="0" smtClean="0">
                <a:solidFill>
                  <a:prstClr val="black"/>
                </a:solidFill>
              </a:rPr>
              <a:t>Remuneration for field staff		</a:t>
            </a:r>
            <a:r>
              <a:rPr lang="en-US" sz="2400" b="1" dirty="0" err="1" smtClean="0">
                <a:solidFill>
                  <a:prstClr val="black"/>
                </a:solidFill>
              </a:rPr>
              <a:t>Rs</a:t>
            </a:r>
            <a:r>
              <a:rPr lang="en-US" sz="2400" b="1" dirty="0" smtClean="0">
                <a:solidFill>
                  <a:prstClr val="black"/>
                </a:solidFill>
              </a:rPr>
              <a:t> 6.00 billion</a:t>
            </a:r>
          </a:p>
          <a:p>
            <a:pPr lvl="1" algn="just"/>
            <a:endParaRPr lang="en-US" sz="2400" b="1" dirty="0">
              <a:solidFill>
                <a:prstClr val="black"/>
              </a:solidFill>
            </a:endParaRPr>
          </a:p>
          <a:p>
            <a:pPr lvl="1" algn="just"/>
            <a:r>
              <a:rPr lang="en-US" sz="2400" b="1" dirty="0" smtClean="0">
                <a:solidFill>
                  <a:prstClr val="black"/>
                </a:solidFill>
              </a:rPr>
              <a:t>Hiring of Transport for field teams	</a:t>
            </a:r>
            <a:r>
              <a:rPr lang="en-US" sz="2400" b="1" dirty="0" err="1" smtClean="0">
                <a:solidFill>
                  <a:prstClr val="black"/>
                </a:solidFill>
              </a:rPr>
              <a:t>Rs</a:t>
            </a:r>
            <a:r>
              <a:rPr lang="en-US" sz="2400" b="1" dirty="0" smtClean="0">
                <a:solidFill>
                  <a:prstClr val="black"/>
                </a:solidFill>
              </a:rPr>
              <a:t> 6.50 billion</a:t>
            </a:r>
          </a:p>
          <a:p>
            <a:pPr lvl="1" algn="just"/>
            <a:endParaRPr lang="en-US" sz="2400" b="1" dirty="0">
              <a:solidFill>
                <a:prstClr val="black"/>
              </a:solidFill>
            </a:endParaRPr>
          </a:p>
          <a:p>
            <a:pPr lvl="1" algn="just"/>
            <a:r>
              <a:rPr lang="en-US" sz="2400" b="1" dirty="0" smtClean="0">
                <a:solidFill>
                  <a:prstClr val="black"/>
                </a:solidFill>
              </a:rPr>
              <a:t>Deployment of Armed Forces		</a:t>
            </a:r>
            <a:r>
              <a:rPr lang="en-US" sz="2400" b="1" dirty="0" err="1" smtClean="0">
                <a:solidFill>
                  <a:prstClr val="black"/>
                </a:solidFill>
              </a:rPr>
              <a:t>Rs</a:t>
            </a:r>
            <a:r>
              <a:rPr lang="en-US" sz="2400" b="1" dirty="0" smtClean="0">
                <a:solidFill>
                  <a:prstClr val="black"/>
                </a:solidFill>
              </a:rPr>
              <a:t> 6.00 billion			</a:t>
            </a:r>
            <a:endParaRPr lang="en-US" sz="1400" b="1" dirty="0">
              <a:solidFill>
                <a:prstClr val="black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prstClr val="black"/>
                </a:solidFill>
              </a:rPr>
              <a:t>The budget for field staff remuneration and hiring of transport was transferred to the Deputy Commissioner / Census District Officers.  </a:t>
            </a:r>
            <a:endParaRPr lang="en-US" sz="2400" b="1" dirty="0">
              <a:solidFill>
                <a:prstClr val="black"/>
              </a:solidFill>
            </a:endParaRPr>
          </a:p>
          <a:p>
            <a:pPr algn="just"/>
            <a:r>
              <a:rPr lang="en-US" sz="2400" b="1" dirty="0" smtClean="0">
                <a:solidFill>
                  <a:prstClr val="black"/>
                </a:solidFill>
              </a:rPr>
              <a:t>	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GB" sz="2400" b="1" dirty="0" smtClean="0">
                <a:solidFill>
                  <a:schemeClr val="bg1"/>
                </a:solidFill>
                <a:cs typeface="Arial" pitchFamily="34" charset="0"/>
              </a:rPr>
              <a:t> BUDGET 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37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1143000" y="844166"/>
            <a:ext cx="6858000" cy="5143500"/>
            <a:chOff x="1981200" y="152400"/>
            <a:chExt cx="9144000" cy="6858000"/>
          </a:xfrm>
        </p:grpSpPr>
        <p:grpSp>
          <p:nvGrpSpPr>
            <p:cNvPr id="3" name="Group 7"/>
            <p:cNvGrpSpPr/>
            <p:nvPr/>
          </p:nvGrpSpPr>
          <p:grpSpPr>
            <a:xfrm>
              <a:off x="1981200" y="152400"/>
              <a:ext cx="9144000" cy="6858000"/>
              <a:chOff x="838200" y="304800"/>
              <a:chExt cx="9144000" cy="6858000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304800"/>
                <a:ext cx="9144000" cy="6858000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5486400" y="3810000"/>
                <a:ext cx="1295400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/>
                  <a:t>0.52 Million</a:t>
                </a: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6096000" y="5068193"/>
              <a:ext cx="121920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/>
                <a:t>9.339 Million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120668" y="844167"/>
            <a:ext cx="7416809" cy="5209414"/>
            <a:chOff x="-4267200" y="1052736"/>
            <a:chExt cx="9889078" cy="6945885"/>
          </a:xfrm>
        </p:grpSpPr>
        <p:grpSp>
          <p:nvGrpSpPr>
            <p:cNvPr id="16" name="Group 15"/>
            <p:cNvGrpSpPr/>
            <p:nvPr/>
          </p:nvGrpSpPr>
          <p:grpSpPr>
            <a:xfrm>
              <a:off x="-4267200" y="1052736"/>
              <a:ext cx="9889078" cy="6945885"/>
              <a:chOff x="0" y="-282303"/>
              <a:chExt cx="9889078" cy="6945885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-282303"/>
                <a:ext cx="9144000" cy="6945885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4827031" y="3306797"/>
                <a:ext cx="203303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b="1" dirty="0"/>
                  <a:t>G.Rate:5.56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178959" y="3966169"/>
                <a:ext cx="1295400" cy="553997"/>
              </a:xfrm>
              <a:prstGeom prst="rect">
                <a:avLst/>
              </a:prstGeom>
              <a:solidFill>
                <a:schemeClr val="bg1">
                  <a:alpha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/>
                  <a:t>Pop: 598,446</a:t>
                </a:r>
              </a:p>
              <a:p>
                <a:r>
                  <a:rPr lang="en-US" sz="1050" b="1" dirty="0"/>
                  <a:t>G.Rate:9.50</a:t>
                </a:r>
              </a:p>
            </p:txBody>
          </p:sp>
          <p:sp>
            <p:nvSpPr>
              <p:cNvPr id="20" name="Right Brace 19"/>
              <p:cNvSpPr/>
              <p:nvPr/>
            </p:nvSpPr>
            <p:spPr>
              <a:xfrm>
                <a:off x="7403976" y="656692"/>
                <a:ext cx="432048" cy="5544616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275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968315" y="2728730"/>
                <a:ext cx="1920763" cy="123110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/>
                  <a:t>Pop: 16,051,521</a:t>
                </a:r>
              </a:p>
              <a:p>
                <a:r>
                  <a:rPr lang="en-US" sz="1800" b="1" dirty="0"/>
                  <a:t>G.Rate:2.60</a:t>
                </a:r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-3607842" y="2503503"/>
              <a:ext cx="2964450" cy="1080120"/>
              <a:chOff x="659358" y="1345437"/>
              <a:chExt cx="2964450" cy="1080120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851161" y="1604032"/>
                <a:ext cx="27726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75" b="1" dirty="0"/>
                  <a:t>Voters</a:t>
                </a:r>
                <a:r>
                  <a:rPr lang="en-US" sz="1275" dirty="0"/>
                  <a:t> : 7.94 million</a:t>
                </a:r>
              </a:p>
              <a:p>
                <a:r>
                  <a:rPr lang="en-US" sz="1275" b="1" dirty="0"/>
                  <a:t>CNIC Issued</a:t>
                </a:r>
                <a:r>
                  <a:rPr lang="en-US" sz="1275" dirty="0"/>
                  <a:t>: 8.51 million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659358" y="1345437"/>
                <a:ext cx="2832522" cy="108012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75">
                  <a:noFill/>
                </a:endParaRPr>
              </a:p>
            </p:txBody>
          </p:sp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5E2A59-4017-405C-9A2E-213043C13903}"/>
              </a:ext>
            </a:extLst>
          </p:cNvPr>
          <p:cNvSpPr/>
          <p:nvPr/>
        </p:nvSpPr>
        <p:spPr>
          <a:xfrm>
            <a:off x="1410788" y="1709602"/>
            <a:ext cx="2694215" cy="1392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5"/>
          </a:p>
        </p:txBody>
      </p:sp>
    </p:spTree>
    <p:extLst>
      <p:ext uri="{BB962C8B-B14F-4D97-AF65-F5344CB8AC3E}">
        <p14:creationId xmlns:p14="http://schemas.microsoft.com/office/powerpoint/2010/main" val="7100648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1119024" y="835830"/>
            <a:ext cx="6858000" cy="5143500"/>
            <a:chOff x="-1295400" y="28074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95400" y="28074"/>
              <a:ext cx="9144000" cy="68580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895600" y="1787733"/>
              <a:ext cx="152400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/>
                <a:t>5,143,495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41095" y="4583669"/>
              <a:ext cx="152400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/>
                <a:t>1,196,619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100258" y="832418"/>
            <a:ext cx="6858000" cy="5139285"/>
            <a:chOff x="-2848252" y="1884986"/>
            <a:chExt cx="9144000" cy="6852380"/>
          </a:xfrm>
        </p:grpSpPr>
        <p:grpSp>
          <p:nvGrpSpPr>
            <p:cNvPr id="5" name="Group 4"/>
            <p:cNvGrpSpPr/>
            <p:nvPr/>
          </p:nvGrpSpPr>
          <p:grpSpPr>
            <a:xfrm>
              <a:off x="-2848252" y="1884986"/>
              <a:ext cx="9144000" cy="6852380"/>
              <a:chOff x="-31968" y="-28560"/>
              <a:chExt cx="9144000" cy="6852380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-31968" y="-28560"/>
                <a:ext cx="9144000" cy="6852380"/>
                <a:chOff x="-753867" y="-483675"/>
                <a:chExt cx="10818440" cy="7749480"/>
              </a:xfrm>
            </p:grpSpPr>
            <p:grpSp>
              <p:nvGrpSpPr>
                <p:cNvPr id="22" name="Group 21"/>
                <p:cNvGrpSpPr/>
                <p:nvPr/>
              </p:nvGrpSpPr>
              <p:grpSpPr>
                <a:xfrm>
                  <a:off x="-753867" y="-483675"/>
                  <a:ext cx="10818440" cy="7749480"/>
                  <a:chOff x="65056" y="-48161"/>
                  <a:chExt cx="9144000" cy="6469164"/>
                </a:xfrm>
              </p:grpSpPr>
              <p:pic>
                <p:nvPicPr>
                  <p:cNvPr id="26" name="Picture 25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5056" y="-48161"/>
                    <a:ext cx="9144000" cy="6469164"/>
                  </a:xfrm>
                  <a:prstGeom prst="rect">
                    <a:avLst/>
                  </a:prstGeom>
                </p:spPr>
              </p:pic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5314584" y="2643885"/>
                    <a:ext cx="2384336" cy="658612"/>
                  </a:xfrm>
                  <a:prstGeom prst="rect">
                    <a:avLst/>
                  </a:prstGeom>
                  <a:solidFill>
                    <a:schemeClr val="bg1">
                      <a:alpha val="40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b="1" dirty="0"/>
                      <a:t>Pop: 2,956,106</a:t>
                    </a:r>
                  </a:p>
                  <a:p>
                    <a:r>
                      <a:rPr lang="en-US" sz="1400" b="1" dirty="0"/>
                      <a:t>G.Rate:4.9</a:t>
                    </a:r>
                  </a:p>
                </p:txBody>
              </p:sp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4281079" y="1399180"/>
                    <a:ext cx="2384336" cy="658612"/>
                  </a:xfrm>
                  <a:prstGeom prst="rect">
                    <a:avLst/>
                  </a:prstGeom>
                  <a:solidFill>
                    <a:schemeClr val="bg1">
                      <a:alpha val="40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b="1" dirty="0"/>
                      <a:t>Pop: 8,123,193</a:t>
                    </a:r>
                  </a:p>
                  <a:p>
                    <a:r>
                      <a:rPr lang="en-US" sz="1400" b="1" dirty="0"/>
                      <a:t>G.Rate:2.43</a:t>
                    </a:r>
                  </a:p>
                </p:txBody>
              </p:sp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5376739" y="3311904"/>
                    <a:ext cx="1776956" cy="3196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a:t>RURAL as Per 1998</a:t>
                    </a:r>
                  </a:p>
                </p:txBody>
              </p:sp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2812929" y="4496144"/>
                    <a:ext cx="2037643" cy="658612"/>
                  </a:xfrm>
                  <a:prstGeom prst="rect">
                    <a:avLst/>
                  </a:prstGeom>
                  <a:solidFill>
                    <a:schemeClr val="bg1">
                      <a:alpha val="40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b="1" dirty="0"/>
                      <a:t>Pop: 46,986</a:t>
                    </a:r>
                  </a:p>
                  <a:p>
                    <a:r>
                      <a:rPr lang="en-US" sz="1400" b="1" dirty="0"/>
                      <a:t>G.Rate:4.23</a:t>
                    </a:r>
                  </a:p>
                </p:txBody>
              </p:sp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665603" y="2509127"/>
                    <a:ext cx="2330532" cy="8135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b="1" dirty="0"/>
                      <a:t>Lahore City /District       Pop: 11,126,285</a:t>
                    </a:r>
                  </a:p>
                  <a:p>
                    <a:r>
                      <a:rPr lang="en-US" sz="1200" b="1" dirty="0"/>
                      <a:t>G.Rate:2.98</a:t>
                    </a:r>
                  </a:p>
                </p:txBody>
              </p:sp>
              <p:sp>
                <p:nvSpPr>
                  <p:cNvPr id="32" name="Left Brace 31"/>
                  <p:cNvSpPr/>
                  <p:nvPr/>
                </p:nvSpPr>
                <p:spPr>
                  <a:xfrm>
                    <a:off x="274924" y="558313"/>
                    <a:ext cx="326058" cy="5470676"/>
                  </a:xfrm>
                  <a:prstGeom prst="leftBrac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75"/>
                  </a:p>
                </p:txBody>
              </p:sp>
            </p:grpSp>
            <p:grpSp>
              <p:nvGrpSpPr>
                <p:cNvPr id="23" name="Group 22"/>
                <p:cNvGrpSpPr/>
                <p:nvPr/>
              </p:nvGrpSpPr>
              <p:grpSpPr>
                <a:xfrm>
                  <a:off x="491175" y="1345436"/>
                  <a:ext cx="3123234" cy="989543"/>
                  <a:chOff x="491175" y="1345436"/>
                  <a:chExt cx="3123234" cy="989543"/>
                </a:xfrm>
              </p:grpSpPr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579687" y="1604032"/>
                    <a:ext cx="3034722" cy="73094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75" b="1" dirty="0"/>
                      <a:t>Voters</a:t>
                    </a:r>
                    <a:r>
                      <a:rPr lang="en-US" sz="1275" dirty="0"/>
                      <a:t> : 4.94 million</a:t>
                    </a:r>
                  </a:p>
                  <a:p>
                    <a:r>
                      <a:rPr lang="en-US" sz="1275" b="1" dirty="0"/>
                      <a:t>CNIC Issued</a:t>
                    </a:r>
                    <a:r>
                      <a:rPr lang="en-US" sz="1275" dirty="0"/>
                      <a:t>: 5.99 million</a:t>
                    </a: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>
                  <a:xfrm>
                    <a:off x="491175" y="1345436"/>
                    <a:ext cx="2939850" cy="989541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75">
                      <a:noFill/>
                    </a:endParaRPr>
                  </a:p>
                </p:txBody>
              </p:sp>
            </p:grpSp>
          </p:grpSp>
          <p:sp>
            <p:nvSpPr>
              <p:cNvPr id="3" name="Oval 2"/>
              <p:cNvSpPr/>
              <p:nvPr/>
            </p:nvSpPr>
            <p:spPr>
              <a:xfrm>
                <a:off x="340929" y="2590800"/>
                <a:ext cx="2146147" cy="939746"/>
              </a:xfrm>
              <a:prstGeom prst="ellipse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75"/>
              </a:p>
            </p:txBody>
          </p:sp>
        </p:grpSp>
        <p:sp>
          <p:nvSpPr>
            <p:cNvPr id="6" name="Right Arrow 5"/>
            <p:cNvSpPr/>
            <p:nvPr/>
          </p:nvSpPr>
          <p:spPr>
            <a:xfrm>
              <a:off x="-679473" y="5269281"/>
              <a:ext cx="647505" cy="174811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75"/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F3226C-6DF9-4BD9-9235-7807929FFAFE}"/>
              </a:ext>
            </a:extLst>
          </p:cNvPr>
          <p:cNvSpPr/>
          <p:nvPr/>
        </p:nvSpPr>
        <p:spPr>
          <a:xfrm>
            <a:off x="1837555" y="1882294"/>
            <a:ext cx="1923764" cy="949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5"/>
          </a:p>
        </p:txBody>
      </p:sp>
      <p:sp>
        <p:nvSpPr>
          <p:cNvPr id="34" name="Action Button: Go to End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DC970BC0-0B3C-41A3-B413-B9412324CC0A}"/>
              </a:ext>
            </a:extLst>
          </p:cNvPr>
          <p:cNvSpPr/>
          <p:nvPr/>
        </p:nvSpPr>
        <p:spPr>
          <a:xfrm rot="10800000">
            <a:off x="8583781" y="5306928"/>
            <a:ext cx="373648" cy="205644"/>
          </a:xfrm>
          <a:prstGeom prst="actionButtonEnd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5"/>
          </a:p>
        </p:txBody>
      </p:sp>
    </p:spTree>
    <p:extLst>
      <p:ext uri="{BB962C8B-B14F-4D97-AF65-F5344CB8AC3E}">
        <p14:creationId xmlns:p14="http://schemas.microsoft.com/office/powerpoint/2010/main" val="23612811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6200"/>
            <a:ext cx="9144000" cy="609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en-US" sz="3200" b="1" dirty="0">
                <a:solidFill>
                  <a:schemeClr val="bg1"/>
                </a:solidFill>
                <a:cs typeface="Arial" pitchFamily="34" charset="0"/>
              </a:rPr>
              <a:t>    </a:t>
            </a:r>
            <a:r>
              <a:rPr lang="en-US" sz="2400" b="1" cap="all" dirty="0">
                <a:solidFill>
                  <a:schemeClr val="bg1"/>
                </a:solidFill>
                <a:cs typeface="Arial" pitchFamily="34" charset="0"/>
              </a:rPr>
              <a:t>Lahore – Karachi Growth Rate</a:t>
            </a:r>
            <a:endParaRPr lang="en-US" sz="2400" cap="all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518452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18969" y="1066800"/>
          <a:ext cx="8729565" cy="5289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1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2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10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877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LAHORE CITY DISTRICT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Population 1998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Population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Growth Rate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Percentage Change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041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Urban(as per 1998)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5,143,495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8,123,193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57.93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193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Rural (as per 1998)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1,196,619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2,956,106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147.03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10">
                <a:tc>
                  <a:txBody>
                    <a:bodyPr/>
                    <a:lstStyle/>
                    <a:p>
                      <a:pPr marL="0" marR="0" algn="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 total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6,340,114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11,079,299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047520"/>
                  </a:ext>
                </a:extLst>
              </a:tr>
              <a:tr h="414913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Two UCs of Kasur added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21,369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46,986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4.23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119.88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849">
                <a:tc>
                  <a:txBody>
                    <a:bodyPr/>
                    <a:lstStyle/>
                    <a:p>
                      <a:pPr marL="0" marR="0" algn="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6,361,483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11,126,285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7627657"/>
                  </a:ext>
                </a:extLst>
              </a:tr>
              <a:tr h="449356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KARACHI DIVISION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4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4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934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Urban(as per 1998)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9,448,808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14,910,352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509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Rural (as per 1998)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407,510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1,141,169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180.03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2480">
                <a:tc>
                  <a:txBody>
                    <a:bodyPr/>
                    <a:lstStyle/>
                    <a:p>
                      <a:pPr marL="0" marR="0" algn="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9,856,318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16,051,521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62.86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Right Arrow 7">
            <a:hlinkClick r:id="rId4" action="ppaction://hlinksldjump"/>
          </p:cNvPr>
          <p:cNvSpPr/>
          <p:nvPr/>
        </p:nvSpPr>
        <p:spPr>
          <a:xfrm>
            <a:off x="8848534" y="6338989"/>
            <a:ext cx="262031" cy="562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3000" b="1" dirty="0">
                <a:solidFill>
                  <a:prstClr val="white"/>
                </a:solidFill>
              </a:rPr>
              <a:t>BLOCKS WITH ZERO POPULATION BUT HAVE VOTES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096000" y="6294437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" y="986419"/>
            <a:ext cx="8763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/>
              <a:t>There are </a:t>
            </a:r>
            <a:r>
              <a:rPr lang="en-US" sz="2400" b="1" u="sng" dirty="0"/>
              <a:t>14,667</a:t>
            </a:r>
            <a:r>
              <a:rPr lang="en-US" sz="2400" b="1" dirty="0"/>
              <a:t> blocks in Karachi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1" dirty="0"/>
              <a:t>Only  </a:t>
            </a:r>
            <a:r>
              <a:rPr lang="en-US" sz="2400" b="1" u="sng" dirty="0"/>
              <a:t>Eleven</a:t>
            </a:r>
            <a:r>
              <a:rPr lang="en-US" sz="2400" b="1" dirty="0"/>
              <a:t> blocks have issues regarding population reporting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/>
              <a:t>The total voters of these blocks are </a:t>
            </a:r>
            <a:r>
              <a:rPr lang="en-US" sz="2400" b="1" u="sng" dirty="0"/>
              <a:t>2,851</a:t>
            </a:r>
            <a:r>
              <a:rPr lang="en-US" sz="2400" b="1" dirty="0"/>
              <a:t> as per ECP record.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/>
              <a:t> Three blocks (</a:t>
            </a:r>
            <a:r>
              <a:rPr lang="en-US" sz="2400" b="1" dirty="0">
                <a:hlinkClick r:id="rId4" action="ppaction://hlinksldjump"/>
              </a:rPr>
              <a:t>406010234</a:t>
            </a:r>
            <a:r>
              <a:rPr lang="en-US" sz="2400" b="1" dirty="0"/>
              <a:t>, </a:t>
            </a:r>
            <a:r>
              <a:rPr lang="en-US" sz="2400" b="1" dirty="0">
                <a:hlinkClick r:id="rId5" action="ppaction://hlinksldjump"/>
              </a:rPr>
              <a:t>407090605</a:t>
            </a:r>
            <a:r>
              <a:rPr lang="en-US" sz="2400" b="1" dirty="0"/>
              <a:t>, </a:t>
            </a:r>
            <a:r>
              <a:rPr lang="en-US" sz="2400" b="1" dirty="0">
                <a:hlinkClick r:id="rId6" action="ppaction://hlinksldjump"/>
              </a:rPr>
              <a:t>435081001</a:t>
            </a:r>
            <a:r>
              <a:rPr lang="en-US" sz="2400" b="1" dirty="0"/>
              <a:t>) were without population at the time of Census because under water/ full market area/no household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1" dirty="0"/>
              <a:t>Eight  blocks’ population  was covered by Enumerators  in the adjacent  blocks due to overlapping.</a:t>
            </a:r>
          </a:p>
        </p:txBody>
      </p:sp>
      <p:sp>
        <p:nvSpPr>
          <p:cNvPr id="7" name="Right Arrow 6">
            <a:hlinkClick r:id="rId7" action="ppaction://hlinksldjump"/>
          </p:cNvPr>
          <p:cNvSpPr/>
          <p:nvPr/>
        </p:nvSpPr>
        <p:spPr>
          <a:xfrm>
            <a:off x="8534400" y="5867400"/>
            <a:ext cx="419100" cy="427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6165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208836" y="1447800"/>
            <a:ext cx="8486431" cy="67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marL="902284" indent="-315799" algn="just"/>
            <a:endParaRPr lang="en-US" sz="1500" b="1" dirty="0"/>
          </a:p>
          <a:p>
            <a:pPr algn="just"/>
            <a:r>
              <a:rPr lang="en-US" sz="2300" b="1" dirty="0"/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609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300" b="1" dirty="0">
                <a:solidFill>
                  <a:schemeClr val="bg1"/>
                </a:solidFill>
              </a:rPr>
              <a:t>KARACHI BLOCKS WITH ZERO POPULATION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47459" y="897369"/>
          <a:ext cx="8849081" cy="5614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2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9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6098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District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Block Code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Population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Voters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Remarks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250">
                <a:tc rowSpan="4"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Karachi West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  <a:hlinkClick r:id="rId4" action="ppaction://hlinkfile"/>
                        </a:rPr>
                        <a:t>406010234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  <a:hlinkClick r:id="rId5" action="ppaction://hlinksldjump"/>
                        </a:rPr>
                        <a:t>Map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/>
                        <a:t>Actual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1" dirty="0"/>
                        <a:t>Zero Population </a:t>
                      </a:r>
                      <a:r>
                        <a:rPr lang="en-US" sz="2000" b="1" dirty="0" err="1"/>
                        <a:t>Maripur</a:t>
                      </a:r>
                      <a:r>
                        <a:rPr lang="en-US" sz="2000" b="1" dirty="0"/>
                        <a:t> area under water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250">
                <a:tc vMerge="1">
                  <a:txBody>
                    <a:bodyPr/>
                    <a:lstStyle/>
                    <a:p>
                      <a:pPr algn="l"/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linkClick r:id="rId6" action="ppaction://hlinkfile"/>
                        </a:rPr>
                        <a:t>407090605</a:t>
                      </a:r>
                      <a:endParaRPr lang="en-US" sz="2000" b="1" dirty="0"/>
                    </a:p>
                    <a:p>
                      <a:pPr algn="ctr"/>
                      <a:r>
                        <a:rPr lang="en-US" sz="2000" b="1" dirty="0">
                          <a:hlinkClick r:id="rId7" action="ppaction://hlinkfile"/>
                        </a:rPr>
                        <a:t>Map</a:t>
                      </a:r>
                      <a:endParaRPr 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latinLnBrk="0" hangingPunct="1"/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latinLnBrk="0" hangingPunct="1"/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>
                          <a:hlinkClick r:id="rId8" action="ppaction://hlinksldjump"/>
                        </a:rPr>
                        <a:t>Market area (111 structures)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250">
                <a:tc vMerge="1">
                  <a:txBody>
                    <a:bodyPr/>
                    <a:lstStyle/>
                    <a:p>
                      <a:pPr algn="l"/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linkClick r:id="rId9" action="ppaction://hlinkfile"/>
                        </a:rPr>
                        <a:t>409110502</a:t>
                      </a:r>
                      <a:endParaRPr lang="en-US" sz="2000" b="1" dirty="0"/>
                    </a:p>
                    <a:p>
                      <a:pPr algn="ctr"/>
                      <a:r>
                        <a:rPr lang="en-US" sz="2000" b="1" dirty="0">
                          <a:hlinkClick r:id="rId10" action="ppaction://hlinkfile"/>
                        </a:rPr>
                        <a:t>Map</a:t>
                      </a:r>
                      <a:endParaRPr 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latinLnBrk="0" hangingPunct="1"/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latinLnBrk="0" hangingPunct="1"/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471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/>
                        <a:t>Overlapped with block </a:t>
                      </a:r>
                      <a:r>
                        <a:rPr lang="en-US" sz="2000" b="1" dirty="0">
                          <a:hlinkClick r:id="rId11" action="ppaction://hlinkfile"/>
                        </a:rPr>
                        <a:t>409110509 </a:t>
                      </a:r>
                      <a:r>
                        <a:rPr lang="en-US" sz="2000" b="1" dirty="0"/>
                        <a:t>(1650 Pop.) 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</a:rPr>
                        <a:t>210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250">
                <a:tc vMerge="1">
                  <a:txBody>
                    <a:bodyPr/>
                    <a:lstStyle/>
                    <a:p>
                      <a:pPr marL="0" marR="0" indent="0" algn="l" defTabSz="8729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linkClick r:id="rId12" action="ppaction://hlinkfile"/>
                        </a:rPr>
                        <a:t>407090803</a:t>
                      </a:r>
                      <a:endParaRPr lang="en-US" sz="2000" b="1" dirty="0"/>
                    </a:p>
                    <a:p>
                      <a:pPr algn="ctr"/>
                      <a:r>
                        <a:rPr lang="en-US" sz="2000" b="1" dirty="0">
                          <a:hlinkClick r:id="rId13" action="ppaction://hlinkfile"/>
                        </a:rPr>
                        <a:t>Map</a:t>
                      </a:r>
                      <a:endParaRPr 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729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729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8729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Overlapped</a:t>
                      </a:r>
                      <a:r>
                        <a:rPr lang="en-US" sz="2000" b="1" baseline="0" dirty="0"/>
                        <a:t>  with block </a:t>
                      </a:r>
                      <a:r>
                        <a:rPr lang="en-US" sz="2000" b="1" baseline="0" dirty="0">
                          <a:hlinkClick r:id="rId14" action="ppaction://hlinkfile"/>
                        </a:rPr>
                        <a:t>407090802  </a:t>
                      </a:r>
                      <a:r>
                        <a:rPr lang="en-US" sz="2000" b="1" baseline="0" dirty="0"/>
                        <a:t>(1300 Pop.) </a:t>
                      </a:r>
                      <a:r>
                        <a:rPr lang="en-US" sz="2000" b="1" baseline="0" dirty="0">
                          <a:solidFill>
                            <a:srgbClr val="0000FF"/>
                          </a:solidFill>
                        </a:rPr>
                        <a:t>298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9250">
                <a:tc rowSpan="2"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Karachi East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linkClick r:id="rId15" action="ppaction://hlinkfile"/>
                        </a:rPr>
                        <a:t>413120303</a:t>
                      </a:r>
                      <a:endParaRPr lang="en-US" sz="2000" b="1" dirty="0"/>
                    </a:p>
                    <a:p>
                      <a:pPr algn="ctr"/>
                      <a:r>
                        <a:rPr lang="en-US" sz="2000" b="1" dirty="0">
                          <a:hlinkClick r:id="rId16" action="ppaction://hlinkfile"/>
                        </a:rPr>
                        <a:t>Map</a:t>
                      </a:r>
                      <a:endParaRPr 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latinLnBrk="0" hangingPunct="1"/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latinLnBrk="0" hangingPunct="1"/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/>
                        <a:t>Dubai Palace pop</a:t>
                      </a:r>
                      <a:r>
                        <a:rPr lang="en-US" sz="2000" b="1" baseline="0" dirty="0"/>
                        <a:t> covered in block </a:t>
                      </a:r>
                      <a:r>
                        <a:rPr lang="en-US" sz="2000" b="1" baseline="0" dirty="0">
                          <a:hlinkClick r:id="rId17" action="ppaction://hlinkfile"/>
                        </a:rPr>
                        <a:t>413120302</a:t>
                      </a:r>
                      <a:r>
                        <a:rPr lang="en-US" sz="2000" b="1" baseline="0" dirty="0"/>
                        <a:t> (1160 Pop.) </a:t>
                      </a:r>
                      <a:r>
                        <a:rPr lang="en-US" sz="2000" b="1" baseline="0" dirty="0">
                          <a:solidFill>
                            <a:srgbClr val="0000FF"/>
                          </a:solidFill>
                        </a:rPr>
                        <a:t>64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9250">
                <a:tc vMerge="1">
                  <a:txBody>
                    <a:bodyPr/>
                    <a:lstStyle/>
                    <a:p>
                      <a:pPr algn="l"/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linkClick r:id="rId18" action="ppaction://hlinkfile"/>
                        </a:rPr>
                        <a:t>441080401</a:t>
                      </a:r>
                      <a:endParaRPr lang="en-US" sz="2000" b="1" dirty="0"/>
                    </a:p>
                    <a:p>
                      <a:pPr algn="ctr"/>
                      <a:r>
                        <a:rPr lang="en-US" sz="2000" b="1" dirty="0">
                          <a:hlinkClick r:id="rId19" action="ppaction://hlinkfile"/>
                        </a:rPr>
                        <a:t>Map</a:t>
                      </a:r>
                      <a:endParaRPr 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latinLnBrk="0" hangingPunct="1"/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latinLnBrk="0" hangingPunct="1"/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/>
                        <a:t>Full market</a:t>
                      </a:r>
                      <a:r>
                        <a:rPr lang="en-US" sz="2000" b="1" baseline="0" dirty="0"/>
                        <a:t>, overlapped with  block </a:t>
                      </a:r>
                      <a:r>
                        <a:rPr lang="en-US" sz="2000" b="1" baseline="0" dirty="0">
                          <a:hlinkClick r:id="rId20" action="ppaction://hlinkfile"/>
                        </a:rPr>
                        <a:t>441080402</a:t>
                      </a:r>
                      <a:r>
                        <a:rPr lang="en-US" sz="2000" b="1" baseline="0" dirty="0"/>
                        <a:t> (941 Pop.) </a:t>
                      </a:r>
                      <a:r>
                        <a:rPr lang="en-US" sz="2000" b="1" baseline="0" dirty="0">
                          <a:solidFill>
                            <a:srgbClr val="0000FF"/>
                          </a:solidFill>
                        </a:rPr>
                        <a:t>121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6408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208836" y="1447800"/>
            <a:ext cx="8486431" cy="67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93" tIns="43646" rIns="87293" bIns="43646">
            <a:spAutoFit/>
          </a:bodyPr>
          <a:lstStyle/>
          <a:p>
            <a:pPr marL="902284" indent="-315799" algn="just"/>
            <a:endParaRPr lang="en-US" sz="1500" b="1" dirty="0"/>
          </a:p>
          <a:p>
            <a:pPr algn="just"/>
            <a:r>
              <a:rPr lang="en-US" sz="2300" b="1" dirty="0"/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609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2300" b="1" dirty="0">
                <a:solidFill>
                  <a:schemeClr val="bg1"/>
                </a:solidFill>
              </a:rPr>
              <a:t>KARACHI BLOCKS WITH ZERO POPULATION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42518" y="838202"/>
          <a:ext cx="9008442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4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3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8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District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Block Code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Population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Voters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Remarks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rowSpan="3"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Karachi South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linkClick r:id="rId4" action="ppaction://hlinkfile"/>
                        </a:rPr>
                        <a:t>435081001</a:t>
                      </a:r>
                      <a:endParaRPr lang="en-US" sz="2000" b="1" dirty="0"/>
                    </a:p>
                    <a:p>
                      <a:pPr algn="ctr"/>
                      <a:r>
                        <a:rPr lang="en-US" sz="2000" b="1" dirty="0">
                          <a:hlinkClick r:id="rId5" action="ppaction://hlinkfile"/>
                        </a:rPr>
                        <a:t>Map</a:t>
                      </a:r>
                      <a:endParaRPr 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155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rgbClr val="FF0000"/>
                          </a:solidFill>
                          <a:hlinkClick r:id="rId6" action="ppaction://hlinksldjump"/>
                        </a:rPr>
                        <a:t>Full Market area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 (36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</a:rPr>
                        <a:t>Structrues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  <a:p>
                      <a:pPr algn="l"/>
                      <a:r>
                        <a:rPr lang="en-US" sz="2000" b="1" baseline="0" dirty="0">
                          <a:solidFill>
                            <a:srgbClr val="FF0000"/>
                          </a:solidFill>
                        </a:rPr>
                        <a:t>(GARDEN SUB-DIVISION)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 vMerge="1">
                  <a:txBody>
                    <a:bodyPr/>
                    <a:lstStyle/>
                    <a:p>
                      <a:pPr algn="l"/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  <a:hlinkClick r:id="rId7" action="ppaction://hlinkfile"/>
                        </a:rPr>
                        <a:t>436050201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  <a:hlinkClick r:id="rId8" action="ppaction://hlinkfile"/>
                        </a:rPr>
                        <a:t>Map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1"/>
                          </a:solidFill>
                          <a:hlinkClick r:id="rId9" action="ppaction://hlinksldjump"/>
                        </a:rPr>
                        <a:t>Actual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hlinkClick r:id="rId9" action="ppaction://hlinksldjump"/>
                        </a:rPr>
                        <a:t>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hlinkClick r:id="rId9" action="ppaction://hlinksldjump"/>
                        </a:rPr>
                        <a:t>Zero Population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as </a:t>
                      </a:r>
                      <a:r>
                        <a:rPr lang="en-US" sz="2000" b="1" dirty="0"/>
                        <a:t>340 dwelling units were under construction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20">
                <a:tc vMerge="1">
                  <a:txBody>
                    <a:bodyPr/>
                    <a:lstStyle/>
                    <a:p>
                      <a:pPr algn="l"/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linkClick r:id="rId10" action="ppaction://hlinkfile"/>
                        </a:rPr>
                        <a:t>436050404</a:t>
                      </a:r>
                      <a:endParaRPr lang="en-US" sz="2000" b="1" dirty="0"/>
                    </a:p>
                    <a:p>
                      <a:pPr algn="ctr"/>
                      <a:r>
                        <a:rPr lang="en-US" sz="2000" b="1" dirty="0">
                          <a:hlinkClick r:id="rId11" action="ppaction://hlinkfile"/>
                        </a:rPr>
                        <a:t>Map</a:t>
                      </a:r>
                      <a:endParaRPr 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302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Sports</a:t>
                      </a:r>
                      <a:r>
                        <a:rPr lang="en-US" sz="2000" b="1" baseline="0" dirty="0"/>
                        <a:t> ground and tower marine, overlapped  with block </a:t>
                      </a:r>
                      <a:r>
                        <a:rPr lang="en-US" sz="2000" b="1" baseline="0" dirty="0">
                          <a:hlinkClick r:id="rId12" action="ppaction://hlinkfile"/>
                        </a:rPr>
                        <a:t>436050410</a:t>
                      </a:r>
                      <a:r>
                        <a:rPr lang="en-US" sz="2000" b="1" baseline="0" dirty="0"/>
                        <a:t> (1073 Pop.) </a:t>
                      </a:r>
                      <a:r>
                        <a:rPr lang="en-US" sz="2000" b="1" baseline="0" dirty="0">
                          <a:solidFill>
                            <a:srgbClr val="0000FF"/>
                          </a:solidFill>
                        </a:rPr>
                        <a:t>345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Karachi Central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linkClick r:id="rId13" action="ppaction://hlinkfile"/>
                        </a:rPr>
                        <a:t>419010403</a:t>
                      </a:r>
                      <a:endParaRPr lang="en-US" sz="2000" b="1" dirty="0"/>
                    </a:p>
                    <a:p>
                      <a:pPr algn="ctr"/>
                      <a:r>
                        <a:rPr lang="en-US" sz="2000" b="1" dirty="0">
                          <a:hlinkClick r:id="rId14" action="ppaction://hlinkfile"/>
                        </a:rPr>
                        <a:t>Map</a:t>
                      </a:r>
                      <a:endParaRPr 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Overlap  covered in </a:t>
                      </a:r>
                      <a:r>
                        <a:rPr lang="en-US" sz="2000" b="1" dirty="0">
                          <a:hlinkClick r:id="rId15" action="ppaction://hlinkfile"/>
                        </a:rPr>
                        <a:t>419010304 </a:t>
                      </a:r>
                      <a:r>
                        <a:rPr lang="en-US" sz="2000" b="1" dirty="0"/>
                        <a:t>(1676 Pop.) 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</a:rPr>
                        <a:t>412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/>
                        <a:t>Malir</a:t>
                      </a:r>
                      <a:r>
                        <a:rPr lang="en-US" sz="2000" b="1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linkClick r:id="rId16" action="ppaction://hlinkfile"/>
                        </a:rPr>
                        <a:t>445030307</a:t>
                      </a:r>
                      <a:endParaRPr lang="en-US" sz="2000" b="1" dirty="0"/>
                    </a:p>
                    <a:p>
                      <a:pPr algn="ctr"/>
                      <a:r>
                        <a:rPr lang="en-US" sz="2000" b="1" dirty="0">
                          <a:hlinkClick r:id="rId17" action="ppaction://hlinkfile"/>
                        </a:rPr>
                        <a:t>Map</a:t>
                      </a:r>
                      <a:endParaRPr 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416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Industrial Zone , overlapped with</a:t>
                      </a:r>
                      <a:r>
                        <a:rPr lang="en-US" sz="2000" b="1" baseline="0" dirty="0">
                          <a:solidFill>
                            <a:srgbClr val="FF0000"/>
                          </a:solidFill>
                        </a:rPr>
                        <a:t>  block </a:t>
                      </a:r>
                      <a:r>
                        <a:rPr lang="en-US" sz="2000" b="1" baseline="0" dirty="0">
                          <a:solidFill>
                            <a:srgbClr val="FF0000"/>
                          </a:solidFill>
                          <a:hlinkClick r:id="rId18" action="ppaction://hlinkfile"/>
                        </a:rPr>
                        <a:t>445030306 </a:t>
                      </a:r>
                      <a:r>
                        <a:rPr lang="en-US" sz="2000" b="1" baseline="0" dirty="0">
                          <a:solidFill>
                            <a:srgbClr val="FF0000"/>
                          </a:solidFill>
                        </a:rPr>
                        <a:t>(2640 Pop.) 132 (IBRAHIM  HYDRI SUB-DIVISION)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Right Arrow 7">
            <a:hlinkClick r:id="rId19" action="ppaction://hlinksldjump"/>
          </p:cNvPr>
          <p:cNvSpPr/>
          <p:nvPr/>
        </p:nvSpPr>
        <p:spPr>
          <a:xfrm>
            <a:off x="8418514" y="6227391"/>
            <a:ext cx="533400" cy="567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814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bg1"/>
                </a:solidFill>
                <a:cs typeface="Arial" pitchFamily="34" charset="0"/>
              </a:rPr>
              <a:t>    </a:t>
            </a:r>
            <a:r>
              <a:rPr lang="en-US" sz="2200" b="1" dirty="0">
                <a:solidFill>
                  <a:prstClr val="white"/>
                </a:solidFill>
              </a:rPr>
              <a:t>CLAIMS OF LESS POPULATION THAN VOTERS IN DISTRICTS OF KARACHI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486768" y="2407299"/>
          <a:ext cx="8343903" cy="2278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1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9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3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30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88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Area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Population All Ages</a:t>
                      </a:r>
                    </a:p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Census</a:t>
                      </a:r>
                      <a:r>
                        <a:rPr lang="en-US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-2017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AGE 18 + Population </a:t>
                      </a:r>
                    </a:p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Census</a:t>
                      </a:r>
                      <a:r>
                        <a:rPr lang="en-US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-2017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% of population 18+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No. of Voters  2018*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% of voters to total Population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27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2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KARACHI DIVISION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16,024,894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9,649,732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60.22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8,107,186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50.51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82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kern="1200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LAHORE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kern="1200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11,119,985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kern="1200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6,677,924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kern="1200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kern="1200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5,398,623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kern="1200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48.52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515">
                <a:tc>
                  <a:txBody>
                    <a:bodyPr/>
                    <a:lstStyle/>
                    <a:p>
                      <a:pPr marL="0" marR="0" indent="0" algn="l" defTabSz="87292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ISLAMABAD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2,003,368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1,207,031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60.25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765,348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38.14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2801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* </a:t>
                      </a:r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Voters are per Record of ECP as per February 2018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7198" y="1066800"/>
            <a:ext cx="83058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According to  official Data received From ECP pertaining to 2018:-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Claim that </a:t>
            </a:r>
            <a:r>
              <a:rPr lang="en-US" sz="2000" b="1" dirty="0"/>
              <a:t>Voters </a:t>
            </a:r>
            <a:r>
              <a:rPr lang="en-US" sz="2000" dirty="0"/>
              <a:t>are more than the </a:t>
            </a:r>
            <a:r>
              <a:rPr lang="en-US" sz="2000" b="1" dirty="0"/>
              <a:t>population</a:t>
            </a:r>
            <a:r>
              <a:rPr lang="en-US" sz="2000" dirty="0"/>
              <a:t> of the districts of Karachi is not supported as every district population aged 18+ is more than registered voters</a:t>
            </a:r>
          </a:p>
        </p:txBody>
      </p:sp>
      <p:sp>
        <p:nvSpPr>
          <p:cNvPr id="7" name="Right Arrow 6">
            <a:hlinkClick r:id="rId4" action="ppaction://hlinksldjump"/>
          </p:cNvPr>
          <p:cNvSpPr/>
          <p:nvPr/>
        </p:nvSpPr>
        <p:spPr>
          <a:xfrm>
            <a:off x="8418514" y="6227391"/>
            <a:ext cx="533400" cy="567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1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"/>
            <a:ext cx="6934200" cy="6705600"/>
          </a:xfrm>
          <a:prstGeom prst="rect">
            <a:avLst/>
          </a:prstGeom>
        </p:spPr>
      </p:pic>
      <p:sp>
        <p:nvSpPr>
          <p:cNvPr id="2" name="Right Arrow 1">
            <a:hlinkClick r:id="rId3" action="ppaction://hlinksldjump"/>
          </p:cNvPr>
          <p:cNvSpPr/>
          <p:nvPr/>
        </p:nvSpPr>
        <p:spPr>
          <a:xfrm>
            <a:off x="7696200" y="5638800"/>
            <a:ext cx="762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2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2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8600" y="762000"/>
            <a:ext cx="9525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2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9032"/>
            <a:ext cx="9144000" cy="97156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400" b="1" dirty="0" smtClean="0">
                <a:solidFill>
                  <a:schemeClr val="bg1"/>
                </a:solidFill>
                <a:cs typeface="Arial" pitchFamily="34" charset="0"/>
              </a:rPr>
              <a:t>PREPARATIONS FOR FIELD OPERATION  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271367" y="1259033"/>
            <a:ext cx="86106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7663" indent="-347663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All the Census field staff </a:t>
            </a:r>
            <a:r>
              <a:rPr lang="en-US" sz="2400" b="1" dirty="0" smtClean="0">
                <a:solidFill>
                  <a:srgbClr val="0000FF"/>
                </a:solidFill>
              </a:rPr>
              <a:t>(Teachers, Revenue Staff </a:t>
            </a:r>
            <a:r>
              <a:rPr lang="en-US" sz="2400" b="1" dirty="0" err="1" smtClean="0">
                <a:solidFill>
                  <a:srgbClr val="0000FF"/>
                </a:solidFill>
              </a:rPr>
              <a:t>etc</a:t>
            </a:r>
            <a:r>
              <a:rPr lang="en-US" sz="2400" b="1" dirty="0" smtClean="0">
                <a:solidFill>
                  <a:srgbClr val="0000FF"/>
                </a:solidFill>
              </a:rPr>
              <a:t>) </a:t>
            </a:r>
            <a:r>
              <a:rPr lang="en-US" sz="2400" b="1" dirty="0" smtClean="0"/>
              <a:t>was drawn from departments of respective Provincial Government</a:t>
            </a:r>
          </a:p>
          <a:p>
            <a:pPr algn="just"/>
            <a:endParaRPr lang="en-US" sz="2400" b="1" dirty="0" smtClean="0"/>
          </a:p>
          <a:p>
            <a:pPr marL="347663" indent="-347663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Appointment of Census field staff by the Census District Officers. </a:t>
            </a:r>
            <a:r>
              <a:rPr lang="en-US" sz="2400" b="1" dirty="0" smtClean="0">
                <a:solidFill>
                  <a:srgbClr val="0000FF"/>
                </a:solidFill>
              </a:rPr>
              <a:t>(DC / AC, Cantonment Executive Officers)</a:t>
            </a:r>
          </a:p>
          <a:p>
            <a:pPr marL="347663" indent="-347663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7663" indent="-347663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Training of </a:t>
            </a:r>
            <a:r>
              <a:rPr lang="en-US" sz="2400" b="1" dirty="0" smtClean="0">
                <a:solidFill>
                  <a:srgbClr val="0000FF"/>
                </a:solidFill>
              </a:rPr>
              <a:t>120,000</a:t>
            </a:r>
            <a:r>
              <a:rPr lang="en-US" sz="2400" b="1" dirty="0" smtClean="0"/>
              <a:t> civil enumerators, supervisors and superintendents. </a:t>
            </a:r>
          </a:p>
          <a:p>
            <a:pPr marL="347663" indent="-347663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7663" indent="-347663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For the timely compilation of Census-2017 results a dedicated setup for scanning / processing of data at PBS, </a:t>
            </a:r>
            <a:r>
              <a:rPr lang="en-US" sz="2400" b="1" dirty="0" err="1" smtClean="0"/>
              <a:t>Hqs</a:t>
            </a:r>
            <a:r>
              <a:rPr lang="en-US" sz="2400" b="1" dirty="0" smtClean="0"/>
              <a:t> Islamabad was established  as done in 1998 Census. </a:t>
            </a:r>
          </a:p>
          <a:p>
            <a:pPr marL="347663" indent="-347663"/>
            <a:endParaRPr lang="en-US" sz="9600" b="1" dirty="0" smtClean="0"/>
          </a:p>
          <a:p>
            <a:pPr marL="347663" indent="-347663" algn="just">
              <a:buFont typeface="Arial" panose="020B0604020202020204" pitchFamily="34" charset="0"/>
              <a:buChar char="•"/>
            </a:pPr>
            <a:endParaRPr lang="en-US" sz="9600" b="1" dirty="0"/>
          </a:p>
          <a:p>
            <a:pPr marL="342900" indent="-342900" algn="just">
              <a:buFont typeface="Arial" pitchFamily="34" charset="0"/>
              <a:buChar char="•"/>
            </a:pPr>
            <a:endParaRPr lang="en-US" sz="9600" b="1" dirty="0" smtClean="0"/>
          </a:p>
          <a:p>
            <a:pPr marL="342900" indent="-342900" algn="just">
              <a:buFont typeface="Arial" pitchFamily="34" charset="0"/>
              <a:buChar char="•"/>
            </a:pPr>
            <a:endParaRPr lang="en-US" sz="9600" b="1" dirty="0" smtClean="0"/>
          </a:p>
          <a:p>
            <a:pPr marL="342900" indent="-342900" algn="just">
              <a:buFont typeface="Arial" pitchFamily="34" charset="0"/>
              <a:buChar char="•"/>
            </a:pPr>
            <a:endParaRPr lang="en-US" sz="9600" b="1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9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92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2000"/>
            <a:ext cx="6984776" cy="5334000"/>
          </a:xfrm>
          <a:prstGeom prst="rect">
            <a:avLst/>
          </a:prstGeom>
        </p:spPr>
      </p:pic>
      <p:sp>
        <p:nvSpPr>
          <p:cNvPr id="4" name="Right Arrow 1">
            <a:hlinkClick r:id="rId4" action="ppaction://hlinksldjump"/>
            <a:extLst>
              <a:ext uri="{FF2B5EF4-FFF2-40B4-BE49-F238E27FC236}">
                <a16:creationId xmlns:a16="http://schemas.microsoft.com/office/drawing/2014/main" id="{CA7AA281-DA55-418D-A994-F689D782E020}"/>
              </a:ext>
            </a:extLst>
          </p:cNvPr>
          <p:cNvSpPr/>
          <p:nvPr/>
        </p:nvSpPr>
        <p:spPr>
          <a:xfrm>
            <a:off x="8706118" y="6384100"/>
            <a:ext cx="4130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5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2050" name="Picture 2" descr="I:\data checked\relegion42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44758"/>
            <a:ext cx="8876823" cy="42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21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4200" y="65532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002060"/>
                </a:solidFill>
              </a:rPr>
              <a:pPr/>
              <a:t>42</a:t>
            </a:fld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13"/>
            <a:ext cx="9144000" cy="64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13"/>
            <a:ext cx="9144000" cy="6462374"/>
          </a:xfrm>
          <a:prstGeom prst="rect">
            <a:avLst/>
          </a:prstGeom>
        </p:spPr>
      </p:pic>
      <p:sp>
        <p:nvSpPr>
          <p:cNvPr id="3" name="Action Button: Back or Previous 2">
            <a:hlinkClick r:id="rId3" action="ppaction://hlinksldjump" highlightClick="1"/>
          </p:cNvPr>
          <p:cNvSpPr/>
          <p:nvPr/>
        </p:nvSpPr>
        <p:spPr>
          <a:xfrm>
            <a:off x="8458200" y="6477000"/>
            <a:ext cx="6858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5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Action Button: Back or Previous 3">
            <a:hlinkClick r:id="rId3" action="ppaction://hlinksldjump" highlightClick="1"/>
          </p:cNvPr>
          <p:cNvSpPr/>
          <p:nvPr/>
        </p:nvSpPr>
        <p:spPr>
          <a:xfrm>
            <a:off x="8458200" y="6477000"/>
            <a:ext cx="6858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3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Action Button: Back or Previous 3">
            <a:hlinkClick r:id="rId3" action="ppaction://hlinksldjump" highlightClick="1"/>
          </p:cNvPr>
          <p:cNvSpPr/>
          <p:nvPr/>
        </p:nvSpPr>
        <p:spPr>
          <a:xfrm>
            <a:off x="8458200" y="6477000"/>
            <a:ext cx="6858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39140" y="1071831"/>
            <a:ext cx="7947660" cy="528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“The Cabinet considered the summary titled “Approval of Results of the 6</a:t>
            </a:r>
            <a:r>
              <a:rPr lang="en-US" sz="2400" b="1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Population and Housing Census-2017” dated 14</a:t>
            </a:r>
            <a:r>
              <a:rPr lang="en-US" sz="2400" b="1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December, 2020 submitted by the Planning, Development &amp; Special Initiatives Division, and approved the proposal contained in para 5 thereof.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US" sz="600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Proposal at Para-5 of the Summary is as under :- </a:t>
            </a:r>
            <a:endParaRPr lang="en-US" sz="2400" b="1" u="sng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452755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“Approval of the Cabinet is solicited to place the recommendations of the Ministers’ Committee, regarding approval of the final results of Census-2017, before the CCI for final approval”. 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endParaRPr lang="en-US" sz="2400" b="1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10" name="Action Button: Back or Previous 9">
            <a:hlinkClick r:id="rId4" action="ppaction://hlinksldjump" highlightClick="1"/>
          </p:cNvPr>
          <p:cNvSpPr/>
          <p:nvPr/>
        </p:nvSpPr>
        <p:spPr>
          <a:xfrm>
            <a:off x="8458200" y="6477000"/>
            <a:ext cx="6858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7200" y="3048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DECISION OF THE CABINET </a:t>
            </a:r>
          </a:p>
        </p:txBody>
      </p:sp>
    </p:spTree>
    <p:extLst>
      <p:ext uri="{BB962C8B-B14F-4D97-AF65-F5344CB8AC3E}">
        <p14:creationId xmlns:p14="http://schemas.microsoft.com/office/powerpoint/2010/main" val="37567802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3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8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9032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en-US" sz="2400" b="1" dirty="0" smtClean="0">
                <a:solidFill>
                  <a:schemeClr val="bg1"/>
                </a:solidFill>
                <a:cs typeface="Arial" pitchFamily="34" charset="0"/>
              </a:rPr>
              <a:t>DEPLOYMENT OF ARMED FORCES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303753" y="1219200"/>
            <a:ext cx="8512430" cy="5486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31813" marR="0" lvl="2" indent="-303213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b="1" dirty="0" smtClean="0"/>
              <a:t>Around </a:t>
            </a:r>
            <a:r>
              <a:rPr lang="en-US" sz="2400" b="1" dirty="0" smtClean="0">
                <a:solidFill>
                  <a:srgbClr val="0000FF"/>
                </a:solidFill>
              </a:rPr>
              <a:t>200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,000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Army Personnel were deployed on Census</a:t>
            </a:r>
            <a:r>
              <a:rPr lang="en-US" sz="2400" b="1" dirty="0" smtClean="0"/>
              <a:t> duty.</a:t>
            </a:r>
          </a:p>
          <a:p>
            <a:pPr marL="531813" marR="0" lvl="2" indent="-303213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531813" marR="0" lvl="2" indent="-303213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b="1" baseline="0" dirty="0" smtClean="0"/>
              <a:t>44,000</a:t>
            </a:r>
            <a:r>
              <a:rPr lang="en-US" sz="2400" b="1" dirty="0" smtClean="0"/>
              <a:t> Army Personnel were deployed for enumeration work with 5% reserve staff.  </a:t>
            </a:r>
          </a:p>
          <a:p>
            <a:pPr marL="531813" marR="0" lvl="2" indent="-303213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b="1" dirty="0" smtClean="0"/>
          </a:p>
          <a:p>
            <a:pPr marL="531813" marR="0" lvl="2" indent="-303213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Remaining Army Personnel were used for provision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of security to the field staff. Civil Armed Forces and </a:t>
            </a:r>
            <a:r>
              <a:rPr lang="en-US" sz="2400" b="1" dirty="0"/>
              <a:t>l</a:t>
            </a:r>
            <a:r>
              <a:rPr lang="en-US" sz="2400" b="1" dirty="0" smtClean="0"/>
              <a:t>ocal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police force helped in  maintaining law and order. </a:t>
            </a:r>
          </a:p>
          <a:p>
            <a:pPr marL="228600" marR="0" lvl="2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228600" marR="0" lvl="2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4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7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ight Arrow 5">
            <a:hlinkClick r:id="rId3" action="ppaction://hlinksldjump"/>
          </p:cNvPr>
          <p:cNvSpPr/>
          <p:nvPr/>
        </p:nvSpPr>
        <p:spPr>
          <a:xfrm>
            <a:off x="8382000" y="6216364"/>
            <a:ext cx="533400" cy="567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872922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6462" algn="l" defTabSz="872922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72922" algn="l" defTabSz="872922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09384" algn="l" defTabSz="872922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45847" algn="l" defTabSz="872922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82307" algn="l" defTabSz="872922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618767" algn="l" defTabSz="872922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55230" algn="l" defTabSz="872922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91691" algn="l" defTabSz="872922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2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34" y="0"/>
            <a:ext cx="72805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5035"/>
            <a:ext cx="9144000" cy="51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4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5035"/>
            <a:ext cx="9144000" cy="51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4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5035"/>
            <a:ext cx="9144000" cy="5147930"/>
          </a:xfrm>
          <a:prstGeom prst="rect">
            <a:avLst/>
          </a:prstGeom>
        </p:spPr>
      </p:pic>
      <p:sp>
        <p:nvSpPr>
          <p:cNvPr id="4" name="Right Arrow 3">
            <a:hlinkClick r:id="rId3" action="ppaction://hlinksldjump"/>
          </p:cNvPr>
          <p:cNvSpPr/>
          <p:nvPr/>
        </p:nvSpPr>
        <p:spPr>
          <a:xfrm>
            <a:off x="7543800" y="6324600"/>
            <a:ext cx="4572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06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87" y="0"/>
            <a:ext cx="6170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5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332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5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2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28600" y="1837356"/>
          <a:ext cx="8686800" cy="4883727"/>
        </p:xfrm>
        <a:graphic>
          <a:graphicData uri="http://schemas.openxmlformats.org/drawingml/2006/table">
            <a:tbl>
              <a:tblPr/>
              <a:tblGrid>
                <a:gridCol w="868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98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474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10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934200" y="655320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0F91BBF6-0B82-407A-A885-AD32FEBE190E}" type="slidenum">
              <a:rPr lang="en-US" b="1">
                <a:solidFill>
                  <a:srgbClr val="002060"/>
                </a:solidFill>
              </a:rPr>
              <a:pPr/>
              <a:t>6</a:t>
            </a:fld>
            <a:endParaRPr lang="en-US" b="1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41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8686800" cy="8382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ADMINISTRATIVE ARRANGEMENTS</a:t>
            </a:r>
          </a:p>
        </p:txBody>
      </p:sp>
      <p:pic>
        <p:nvPicPr>
          <p:cNvPr id="17413" name="Picture 13"/>
          <p:cNvPicPr>
            <a:picLocks noChangeAspect="1"/>
          </p:cNvPicPr>
          <p:nvPr/>
        </p:nvPicPr>
        <p:blipFill>
          <a:blip r:embed="rId3" cstate="print"/>
          <a:srcRect r="57996"/>
          <a:stretch>
            <a:fillRect/>
          </a:stretch>
        </p:blipFill>
        <p:spPr bwMode="auto">
          <a:xfrm>
            <a:off x="8620125" y="166688"/>
            <a:ext cx="52387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228600" y="1883735"/>
          <a:ext cx="8686800" cy="4915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3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bg1"/>
                          </a:solidFill>
                          <a:latin typeface="+mj-lt"/>
                          <a:ea typeface="+mj-ea"/>
                          <a:cs typeface="+mj-cs"/>
                        </a:rPr>
                        <a:t>SET UP</a:t>
                      </a:r>
                    </a:p>
                    <a:p>
                      <a:endParaRPr lang="en-US" sz="2400" kern="1200" dirty="0" smtClean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bg1"/>
                          </a:solidFill>
                          <a:latin typeface="+mj-lt"/>
                          <a:ea typeface="+mj-ea"/>
                          <a:cs typeface="+mj-cs"/>
                        </a:rPr>
                        <a:t>COMPRISING  OF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5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Census District</a:t>
                      </a:r>
                    </a:p>
                  </a:txBody>
                  <a:tcPr marL="68580" marR="68580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District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Tehsils/ Taluka / C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antonments / Agencies </a:t>
                      </a:r>
                      <a:endParaRPr lang="en-US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1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Census Charge</a:t>
                      </a:r>
                    </a:p>
                  </a:txBody>
                  <a:tcPr marL="68580" marR="68580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Qanungo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Halqa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/ Part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Urban Area / Cantonment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5 To 7 Circles in Charge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70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Census Circle</a:t>
                      </a:r>
                    </a:p>
                  </a:txBody>
                  <a:tcPr marL="68580" marR="68580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Patwar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Circle/ Part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Urban Area / Cantonment.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To 7 Blocks in a Circle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1500 houses on an average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Census Block</a:t>
                      </a:r>
                    </a:p>
                  </a:txBody>
                  <a:tcPr marL="68580" marR="68580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200 To 250 Houses on an average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95536" y="1004888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For complete coverage and effective</a:t>
            </a:r>
            <a:r>
              <a:rPr lang="en-US" sz="2100" b="1" dirty="0" smtClean="0"/>
              <a:t> </a:t>
            </a:r>
            <a:r>
              <a:rPr lang="en-US" sz="2400" b="1" dirty="0" smtClean="0"/>
              <a:t>field supervision, the country has been delimited on four tier system. </a:t>
            </a:r>
          </a:p>
        </p:txBody>
      </p:sp>
    </p:spTree>
    <p:extLst>
      <p:ext uri="{BB962C8B-B14F-4D97-AF65-F5344CB8AC3E}">
        <p14:creationId xmlns:p14="http://schemas.microsoft.com/office/powerpoint/2010/main" val="101464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7086600" y="5410200"/>
            <a:ext cx="11430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5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06" y="0"/>
            <a:ext cx="7186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9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"/>
            <a:ext cx="9144000" cy="685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9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" y="0"/>
            <a:ext cx="9142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4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"/>
            <a:ext cx="9144000" cy="685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4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9"/>
            <a:ext cx="9144000" cy="6852821"/>
          </a:xfrm>
          <a:prstGeom prst="rect">
            <a:avLst/>
          </a:prstGeom>
        </p:spPr>
      </p:pic>
      <p:sp>
        <p:nvSpPr>
          <p:cNvPr id="7" name="Right Arrow 6">
            <a:hlinkClick r:id="rId3" action="ppaction://hlinksldjump"/>
          </p:cNvPr>
          <p:cNvSpPr/>
          <p:nvPr/>
        </p:nvSpPr>
        <p:spPr>
          <a:xfrm>
            <a:off x="8522368" y="6019800"/>
            <a:ext cx="4572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16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033"/>
            <a:ext cx="8991600" cy="961571"/>
          </a:xfr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5470" tIns="32735" rIns="65470" bIns="32735" rtlCol="0" anchor="ctr">
            <a:norm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prstClr val="white"/>
                </a:solidFill>
                <a:latin typeface="Calibri"/>
              </a:rPr>
              <a:t>FACTS REGARDING 300 BLOCKS DATA PRESENTED BY MQM</a:t>
            </a:r>
            <a:endParaRPr lang="en-US" sz="28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3" y="1175980"/>
            <a:ext cx="8730925" cy="5377219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List of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300 blocks selected by them </a:t>
            </a:r>
            <a:r>
              <a:rPr lang="en-US" sz="2400" dirty="0"/>
              <a:t>was provided to PBS without any covering letter in Fifth Meeting of Cabinet Committee held on 9-10-2020.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100" dirty="0"/>
              <a:t>	</a:t>
            </a:r>
            <a:r>
              <a:rPr lang="en-US" sz="2100" dirty="0" smtClean="0"/>
              <a:t>150 blocks were from </a:t>
            </a:r>
            <a:r>
              <a:rPr lang="en-US" sz="2100" b="1" dirty="0" smtClean="0">
                <a:solidFill>
                  <a:schemeClr val="accent6">
                    <a:lumMod val="75000"/>
                  </a:schemeClr>
                </a:solidFill>
                <a:hlinkClick r:id="rId2" action="ppaction://hlinkfile"/>
              </a:rPr>
              <a:t>Karachi Central District</a:t>
            </a:r>
            <a:endParaRPr lang="en-US" sz="21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100" dirty="0" smtClean="0"/>
              <a:t>150 Blocks from </a:t>
            </a:r>
            <a:r>
              <a:rPr lang="en-US" sz="2100" b="1" dirty="0" smtClean="0">
                <a:solidFill>
                  <a:schemeClr val="accent6">
                    <a:lumMod val="75000"/>
                  </a:schemeClr>
                </a:solidFill>
                <a:hlinkClick r:id="rId3" action="ppaction://hlinkfile"/>
              </a:rPr>
              <a:t>Korangi District</a:t>
            </a:r>
            <a:r>
              <a:rPr lang="en-US" sz="2100" dirty="0" smtClean="0">
                <a:hlinkClick r:id="rId3" action="ppaction://hlinkfile"/>
              </a:rPr>
              <a:t> </a:t>
            </a:r>
            <a:r>
              <a:rPr lang="en-US" sz="2100" dirty="0" smtClean="0"/>
              <a:t>( former Part of Karachi East District  in 1998)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Wrong comparison done( single block of 1998 with single block of 2017), despite the fact the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block of 1998 bifurcated in to many blocks  before Census 2017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Incorrect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Population numbers of 1998 </a:t>
            </a:r>
            <a:r>
              <a:rPr lang="en-US" sz="2400" dirty="0" smtClean="0"/>
              <a:t>in front of Blocks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Block codes old and new are almost same in both columns</a:t>
            </a:r>
            <a:r>
              <a:rPr lang="en-US" sz="2400" dirty="0" smtClean="0"/>
              <a:t>, however it is pertinent to mention that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block code scheme is totally different in 1998</a:t>
            </a:r>
          </a:p>
          <a:p>
            <a:pPr marL="327347" lvl="1" indent="0">
              <a:buNone/>
            </a:pPr>
            <a:endParaRPr lang="en-US" sz="2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490275" y="214414"/>
            <a:ext cx="393050" cy="77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8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057900" y="5543550"/>
            <a:ext cx="1600200" cy="3429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65470" tIns="32735" rIns="65470" bIns="32735" anchor="b"/>
          <a:lstStyle/>
          <a:p>
            <a:pPr algn="r" defTabSz="654692">
              <a:defRPr/>
            </a:pPr>
            <a:endParaRPr lang="en-US" sz="9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8143" y="64405"/>
            <a:ext cx="9144000" cy="822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470" tIns="32735" rIns="65470" bIns="32735" rtlCol="0" anchor="ctr"/>
          <a:lstStyle/>
          <a:p>
            <a:pPr algn="ctr" defTabSz="654692">
              <a:spcBef>
                <a:spcPct val="50000"/>
              </a:spcBef>
              <a:defRPr/>
            </a:pPr>
            <a:r>
              <a:rPr lang="en-US" sz="2800" b="1" dirty="0">
                <a:solidFill>
                  <a:prstClr val="white"/>
                </a:solidFill>
                <a:latin typeface="Calibri"/>
              </a:rPr>
              <a:t>POPULATION VS BLOCKS ANOMALIES </a:t>
            </a:r>
            <a:r>
              <a:rPr lang="en-US" sz="2800" b="1" dirty="0" smtClean="0">
                <a:solidFill>
                  <a:prstClr val="white"/>
                </a:solidFill>
                <a:latin typeface="Calibri"/>
              </a:rPr>
              <a:t>–KARACHI CENTRAL </a:t>
            </a:r>
            <a:endParaRPr lang="en-US" sz="2800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86800" y="236189"/>
            <a:ext cx="393050" cy="50313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54692"/>
            <a:fld id="{B6F15528-21DE-4FAA-801E-634DDDAF4B2B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54692"/>
              <a:t>67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08275" y="3507134"/>
          <a:ext cx="8927449" cy="284922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25844">
                  <a:extLst>
                    <a:ext uri="{9D8B030D-6E8A-4147-A177-3AD203B41FA5}">
                      <a16:colId xmlns:a16="http://schemas.microsoft.com/office/drawing/2014/main" val="949998750"/>
                    </a:ext>
                  </a:extLst>
                </a:gridCol>
                <a:gridCol w="1085326">
                  <a:extLst>
                    <a:ext uri="{9D8B030D-6E8A-4147-A177-3AD203B41FA5}">
                      <a16:colId xmlns:a16="http://schemas.microsoft.com/office/drawing/2014/main" val="2657919442"/>
                    </a:ext>
                  </a:extLst>
                </a:gridCol>
                <a:gridCol w="1072374">
                  <a:extLst>
                    <a:ext uri="{9D8B030D-6E8A-4147-A177-3AD203B41FA5}">
                      <a16:colId xmlns:a16="http://schemas.microsoft.com/office/drawing/2014/main" val="4206243620"/>
                    </a:ext>
                  </a:extLst>
                </a:gridCol>
                <a:gridCol w="1684526">
                  <a:extLst>
                    <a:ext uri="{9D8B030D-6E8A-4147-A177-3AD203B41FA5}">
                      <a16:colId xmlns:a16="http://schemas.microsoft.com/office/drawing/2014/main" val="626915408"/>
                    </a:ext>
                  </a:extLst>
                </a:gridCol>
                <a:gridCol w="1218330">
                  <a:extLst>
                    <a:ext uri="{9D8B030D-6E8A-4147-A177-3AD203B41FA5}">
                      <a16:colId xmlns:a16="http://schemas.microsoft.com/office/drawing/2014/main" val="22521326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736046157"/>
                    </a:ext>
                  </a:extLst>
                </a:gridCol>
                <a:gridCol w="22218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776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S.no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Block code</a:t>
                      </a:r>
                      <a:r>
                        <a:rPr lang="en-US" sz="1600" b="1" u="none" strike="noStrike" baseline="0" dirty="0" smtClean="0">
                          <a:effectLst/>
                          <a:latin typeface="+mn-lt"/>
                        </a:rPr>
                        <a:t> 1998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Population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1998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Remarks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Block codes in 2017 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Population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Remarks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557815241"/>
                  </a:ext>
                </a:extLst>
              </a:tr>
              <a:tr h="23548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121430204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This block was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bifurcated in to 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four blocks  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before census 2017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439080201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439080203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439080204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439080205</a:t>
                      </a:r>
                      <a:endParaRPr lang="en-US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914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2581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655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1176</a:t>
                      </a:r>
                      <a:endParaRPr lang="en-US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algn="ctr" fontAlgn="ctr"/>
                      <a:endParaRPr lang="en-US" sz="1800" b="1" i="0" u="none" strike="noStrike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7" t="71655" b="1959"/>
          <a:stretch/>
        </p:blipFill>
        <p:spPr>
          <a:xfrm>
            <a:off x="0" y="1828800"/>
            <a:ext cx="9144000" cy="381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2" t="63783" r="2452" b="-8922"/>
          <a:stretch/>
        </p:blipFill>
        <p:spPr>
          <a:xfrm>
            <a:off x="1" y="2231822"/>
            <a:ext cx="9144000" cy="4351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08856" y="4038600"/>
            <a:ext cx="2243621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en-US" sz="1600" b="1" dirty="0"/>
              <a:t>Population 1998:1264</a:t>
            </a:r>
          </a:p>
          <a:p>
            <a:pPr algn="ctr" fontAlgn="ctr"/>
            <a:r>
              <a:rPr lang="en-US" sz="1600" b="1" dirty="0"/>
              <a:t>Population 2017:5326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6818000" y="4760535"/>
            <a:ext cx="2243621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en-US" sz="1600" b="1" dirty="0"/>
              <a:t>Percentage Increase: 321</a:t>
            </a:r>
            <a:r>
              <a:rPr lang="en-US" sz="1600" b="1" dirty="0" smtClean="0"/>
              <a:t>%</a:t>
            </a:r>
            <a:endParaRPr lang="en-US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808855" y="5528310"/>
            <a:ext cx="2243621" cy="33855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en-US" sz="1600" b="1" dirty="0" smtClean="0"/>
              <a:t>Growth Rate: 7.85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90934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34"/>
            <a:ext cx="9144000" cy="646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7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34"/>
            <a:ext cx="9144000" cy="646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5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6200"/>
            <a:ext cx="9144000" cy="7095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305800" cy="838200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CENSUS AREAS BY ADMIN. UNITS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76200"/>
            <a:ext cx="524065" cy="670852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114559"/>
              </p:ext>
            </p:extLst>
          </p:nvPr>
        </p:nvGraphicFramePr>
        <p:xfrm>
          <a:off x="0" y="1000108"/>
          <a:ext cx="9144000" cy="5284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4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4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7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2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4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77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447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ADMINISTRATIVE    UN</a:t>
                      </a:r>
                      <a:r>
                        <a:rPr lang="en-US" sz="2000" baseline="0" dirty="0" smtClean="0"/>
                        <a:t>IT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Admn</a:t>
                      </a:r>
                      <a:r>
                        <a:rPr lang="en-US" sz="2000" baseline="0" dirty="0" smtClean="0"/>
                        <a:t> District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Census District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Census Charges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Census</a:t>
                      </a:r>
                      <a:r>
                        <a:rPr lang="en-US" sz="2000" baseline="0" smtClean="0"/>
                        <a:t> Circles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Census Blocks 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KP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342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2,316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21,577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23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FATA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07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07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288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4,227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805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Punjab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166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1,561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11,414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87,006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813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Sindh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146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933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5,144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39,139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8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Balochistan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285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784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10,212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8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Islamabad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107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1,514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68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AJK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463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4,022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68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GB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1,246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680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458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3,313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20,657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168,943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20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34"/>
            <a:ext cx="9144000" cy="646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057900" y="5543550"/>
            <a:ext cx="1600200" cy="3429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65470" tIns="32735" rIns="65470" bIns="32735" anchor="b"/>
          <a:lstStyle/>
          <a:p>
            <a:pPr algn="r" defTabSz="654692">
              <a:defRPr/>
            </a:pPr>
            <a:endParaRPr lang="en-US" sz="9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8143" y="64405"/>
            <a:ext cx="9144000" cy="822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470" tIns="32735" rIns="65470" bIns="32735" rtlCol="0" anchor="ctr"/>
          <a:lstStyle/>
          <a:p>
            <a:pPr algn="ctr" defTabSz="654692">
              <a:spcBef>
                <a:spcPct val="50000"/>
              </a:spcBef>
              <a:defRPr/>
            </a:pPr>
            <a:r>
              <a:rPr lang="en-US" sz="2800" b="1" dirty="0">
                <a:solidFill>
                  <a:prstClr val="white"/>
                </a:solidFill>
                <a:latin typeface="Calibri"/>
              </a:rPr>
              <a:t>POPULATION VS BLOCKS ANOMALIES </a:t>
            </a:r>
            <a:r>
              <a:rPr lang="en-US" sz="2800" b="1" dirty="0" smtClean="0">
                <a:solidFill>
                  <a:prstClr val="white"/>
                </a:solidFill>
                <a:latin typeface="Calibri"/>
              </a:rPr>
              <a:t>–KARACHI CENTRAL </a:t>
            </a:r>
            <a:endParaRPr lang="en-US" sz="2800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86800" y="236189"/>
            <a:ext cx="393050" cy="50313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54692"/>
            <a:fld id="{B6F15528-21DE-4FAA-801E-634DDDAF4B2B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54692"/>
              <a:t>71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08275" y="3507134"/>
          <a:ext cx="8927449" cy="284922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25844">
                  <a:extLst>
                    <a:ext uri="{9D8B030D-6E8A-4147-A177-3AD203B41FA5}">
                      <a16:colId xmlns:a16="http://schemas.microsoft.com/office/drawing/2014/main" val="949998750"/>
                    </a:ext>
                  </a:extLst>
                </a:gridCol>
                <a:gridCol w="1085326">
                  <a:extLst>
                    <a:ext uri="{9D8B030D-6E8A-4147-A177-3AD203B41FA5}">
                      <a16:colId xmlns:a16="http://schemas.microsoft.com/office/drawing/2014/main" val="2657919442"/>
                    </a:ext>
                  </a:extLst>
                </a:gridCol>
                <a:gridCol w="1072374">
                  <a:extLst>
                    <a:ext uri="{9D8B030D-6E8A-4147-A177-3AD203B41FA5}">
                      <a16:colId xmlns:a16="http://schemas.microsoft.com/office/drawing/2014/main" val="4206243620"/>
                    </a:ext>
                  </a:extLst>
                </a:gridCol>
                <a:gridCol w="1684526">
                  <a:extLst>
                    <a:ext uri="{9D8B030D-6E8A-4147-A177-3AD203B41FA5}">
                      <a16:colId xmlns:a16="http://schemas.microsoft.com/office/drawing/2014/main" val="626915408"/>
                    </a:ext>
                  </a:extLst>
                </a:gridCol>
                <a:gridCol w="1218330">
                  <a:extLst>
                    <a:ext uri="{9D8B030D-6E8A-4147-A177-3AD203B41FA5}">
                      <a16:colId xmlns:a16="http://schemas.microsoft.com/office/drawing/2014/main" val="22521326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736046157"/>
                    </a:ext>
                  </a:extLst>
                </a:gridCol>
                <a:gridCol w="22218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776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S.No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Block code</a:t>
                      </a:r>
                      <a:r>
                        <a:rPr lang="en-US" sz="1600" b="1" u="none" strike="noStrike" baseline="0" dirty="0" smtClean="0">
                          <a:effectLst/>
                          <a:latin typeface="+mn-lt"/>
                        </a:rPr>
                        <a:t> 1998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Population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1998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Remarks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Block codes in 2017 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Population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Remarks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557815241"/>
                  </a:ext>
                </a:extLst>
              </a:tr>
              <a:tr h="23548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121450501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This block was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bifurcated in to 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four blocks  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before census 2017, two blocks 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in same circle 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 two added in 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another circle </a:t>
                      </a:r>
                      <a:endParaRPr lang="en-US" sz="1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417050804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417050805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417050101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417050102</a:t>
                      </a:r>
                      <a:endParaRPr lang="en-US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marL="0" algn="ctr" defTabSz="872922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1252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217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819</a:t>
                      </a:r>
                    </a:p>
                    <a:p>
                      <a:pPr marL="0" algn="ctr" defTabSz="872922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1174</a:t>
                      </a:r>
                      <a:endParaRPr lang="en-US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endParaRPr lang="en-US" sz="1800" b="1" i="0" u="none" strike="noStrike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7" t="71655" b="1959"/>
          <a:stretch/>
        </p:blipFill>
        <p:spPr>
          <a:xfrm>
            <a:off x="0" y="1828800"/>
            <a:ext cx="9144000" cy="381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9" r="3988" b="31213"/>
          <a:stretch/>
        </p:blipFill>
        <p:spPr>
          <a:xfrm>
            <a:off x="-29029" y="2199538"/>
            <a:ext cx="9173029" cy="39126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21010" y="4114800"/>
            <a:ext cx="2243621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en-US" sz="1600" b="1" dirty="0"/>
              <a:t>Population 1998:1197</a:t>
            </a:r>
          </a:p>
          <a:p>
            <a:pPr algn="ctr" fontAlgn="ctr"/>
            <a:r>
              <a:rPr lang="en-US" sz="1600" b="1" dirty="0"/>
              <a:t>Population 2017:3462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39506" y="4800600"/>
            <a:ext cx="2225126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en-US" sz="1600" b="1" dirty="0"/>
              <a:t>Percentage Increase: 189</a:t>
            </a:r>
            <a:r>
              <a:rPr lang="en-US" sz="1600" b="1" dirty="0" smtClean="0"/>
              <a:t>%</a:t>
            </a:r>
            <a:endParaRPr lang="en-US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839506" y="5528158"/>
            <a:ext cx="2225126" cy="33855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en-US" sz="1600" b="1" dirty="0" smtClean="0"/>
              <a:t>Growth Rate: 5.74 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520357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34"/>
            <a:ext cx="9144000" cy="646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8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34"/>
            <a:ext cx="9144000" cy="646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6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34"/>
            <a:ext cx="9144000" cy="646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91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bg1"/>
                </a:solidFill>
                <a:cs typeface="Arial" pitchFamily="34" charset="0"/>
              </a:rPr>
              <a:t>    </a:t>
            </a:r>
            <a:r>
              <a:rPr lang="en-US" sz="2400" b="1" dirty="0">
                <a:solidFill>
                  <a:prstClr val="white"/>
                </a:solidFill>
              </a:rPr>
              <a:t>POPULATION CENSUS DATA AS COMPARED TO NADRA DATA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28601" y="2123427"/>
          <a:ext cx="8610598" cy="3087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6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0616">
                  <a:extLst>
                    <a:ext uri="{9D8B030D-6E8A-4147-A177-3AD203B41FA5}">
                      <a16:colId xmlns:a16="http://schemas.microsoft.com/office/drawing/2014/main" val="1241502399"/>
                    </a:ext>
                  </a:extLst>
                </a:gridCol>
                <a:gridCol w="16106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0615">
                  <a:extLst>
                    <a:ext uri="{9D8B030D-6E8A-4147-A177-3AD203B41FA5}">
                      <a16:colId xmlns:a16="http://schemas.microsoft.com/office/drawing/2014/main" val="1193444815"/>
                    </a:ext>
                  </a:extLst>
                </a:gridCol>
              </a:tblGrid>
              <a:tr h="68550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Area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Population All Ages</a:t>
                      </a:r>
                    </a:p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Census</a:t>
                      </a:r>
                      <a:r>
                        <a:rPr lang="en-US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-2017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8729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Population</a:t>
                      </a:r>
                      <a:r>
                        <a:rPr lang="en-US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registered with NADRA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729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Population 18+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CNIC Issued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CNIC of Pop.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72922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000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KARACHI DIVISION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16,051,521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7292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9,649,732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60.22</a:t>
                      </a:r>
                      <a:endParaRPr lang="en-US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9,219,850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2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LAHORE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7292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11,126,285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7292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6,677,924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kern="1200" dirty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60.05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7292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5,990,000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7292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7198" y="1066800"/>
            <a:ext cx="8162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/>
              <a:t>According to  official Data received From </a:t>
            </a:r>
            <a:r>
              <a:rPr lang="en-US" sz="2000" b="1" dirty="0">
                <a:hlinkClick r:id="rId4" action="ppaction://hlinkfile"/>
              </a:rPr>
              <a:t>NADRA </a:t>
            </a:r>
            <a:r>
              <a:rPr lang="en-US" sz="2000" b="1" dirty="0"/>
              <a:t>up to  May 2018:-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/>
              <a:t>Adult population registered in NADRA with permanent address and total CNIC issued in Karachi is less than Population of Census 2017</a:t>
            </a:r>
          </a:p>
        </p:txBody>
      </p:sp>
      <p:sp>
        <p:nvSpPr>
          <p:cNvPr id="2" name="Right Arrow 1">
            <a:hlinkClick r:id="rId5" action="ppaction://hlinksldjump"/>
          </p:cNvPr>
          <p:cNvSpPr/>
          <p:nvPr/>
        </p:nvSpPr>
        <p:spPr>
          <a:xfrm>
            <a:off x="8706118" y="6384100"/>
            <a:ext cx="4130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92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"/>
            <a:ext cx="6934200" cy="6705600"/>
          </a:xfrm>
          <a:prstGeom prst="rect">
            <a:avLst/>
          </a:prstGeom>
        </p:spPr>
      </p:pic>
      <p:sp>
        <p:nvSpPr>
          <p:cNvPr id="2" name="Right Arrow 1">
            <a:hlinkClick r:id="rId3" action="ppaction://hlinksldjump"/>
          </p:cNvPr>
          <p:cNvSpPr/>
          <p:nvPr/>
        </p:nvSpPr>
        <p:spPr>
          <a:xfrm>
            <a:off x="7696200" y="5638800"/>
            <a:ext cx="762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2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39140" y="1071831"/>
            <a:ext cx="7947660" cy="528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“The Cabinet considered the summary titled “Approval of Results of the 6</a:t>
            </a:r>
            <a:r>
              <a:rPr lang="en-US" sz="2400" b="1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Population and Housing Census-2017” dated 14</a:t>
            </a:r>
            <a:r>
              <a:rPr lang="en-US" sz="2400" b="1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December, 2020 submitted by the Planning, Development &amp; Special Initiatives Division, and approved the proposal contained in para 5 thereof.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US" sz="600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Proposal at Para-5 of the Summary is as under :- </a:t>
            </a:r>
            <a:endParaRPr lang="en-US" sz="2400" b="1" u="sng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452755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“Approval of the Cabinet is solicited to place the recommendations of the Ministers’ Committee, regarding approval of the final results of Census-2017, before the CCI for final approval”. 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7293" tIns="43646" rIns="87293" bIns="43646" anchor="b"/>
          <a:lstStyle/>
          <a:p>
            <a:pPr algn="r">
              <a:defRPr/>
            </a:pPr>
            <a:endParaRPr lang="en-US" sz="12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93" tIns="43646" rIns="87293" bIns="43646" rtlCol="0" anchor="ctr"/>
          <a:lstStyle/>
          <a:p>
            <a:pPr>
              <a:spcBef>
                <a:spcPct val="50000"/>
              </a:spcBef>
              <a:defRPr/>
            </a:pPr>
            <a:endParaRPr lang="en-US" sz="2400" b="1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6" y="167350"/>
            <a:ext cx="524066" cy="670852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10" name="Action Button: Back or Previous 9">
            <a:hlinkClick r:id="rId4" action="ppaction://hlinksldjump" highlightClick="1"/>
          </p:cNvPr>
          <p:cNvSpPr/>
          <p:nvPr/>
        </p:nvSpPr>
        <p:spPr>
          <a:xfrm>
            <a:off x="8458200" y="6477000"/>
            <a:ext cx="6858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7200" y="3048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DECISION OF THE CABINET </a:t>
            </a:r>
          </a:p>
        </p:txBody>
      </p:sp>
    </p:spTree>
    <p:extLst>
      <p:ext uri="{BB962C8B-B14F-4D97-AF65-F5344CB8AC3E}">
        <p14:creationId xmlns:p14="http://schemas.microsoft.com/office/powerpoint/2010/main" val="12512885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371603" y="5105400"/>
            <a:ext cx="5867401" cy="1408519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7293" tIns="43646" rIns="87293" bIns="43646">
            <a:spAutoFit/>
          </a:bodyPr>
          <a:lstStyle/>
          <a:p>
            <a:pPr algn="ctr"/>
            <a:r>
              <a:rPr lang="en-US" sz="7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 YOU</a:t>
            </a:r>
            <a:endParaRPr lang="en-US" sz="5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" y="2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1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83674"/>
            <a:ext cx="91440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en-US" sz="2400" b="1" dirty="0" smtClean="0">
                <a:solidFill>
                  <a:schemeClr val="bg1"/>
                </a:solidFill>
                <a:cs typeface="Arial" pitchFamily="34" charset="0"/>
              </a:rPr>
              <a:t>MONITORING MECHANISM 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90500" y="1295848"/>
            <a:ext cx="8763000" cy="5409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lvl="0" indent="-457200" algn="just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400" b="1" dirty="0"/>
              <a:t>Map of each census block showing well known land </a:t>
            </a:r>
            <a:r>
              <a:rPr lang="en-US" sz="2400" b="1" dirty="0" smtClean="0"/>
              <a:t>marks </a:t>
            </a:r>
            <a:r>
              <a:rPr lang="en-US" sz="2400" b="1" dirty="0"/>
              <a:t>provided to Enumerators / Supervisors</a:t>
            </a:r>
            <a:r>
              <a:rPr lang="en-US" sz="2400" b="1" dirty="0" smtClean="0"/>
              <a:t>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Vigilance Teams at  Census District level monitored census work and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ensured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complete coverage.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Coordination Committees at Provincial / Admin / Census District level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for coordination &amp; supervision of </a:t>
            </a:r>
            <a:r>
              <a:rPr lang="en-US" sz="2400" b="1" dirty="0" smtClean="0"/>
              <a:t>C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ensus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operation.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100" b="1" dirty="0"/>
          </a:p>
          <a:p>
            <a:pPr marL="457200" indent="-4572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b="1" dirty="0" smtClean="0"/>
              <a:t>Centralized </a:t>
            </a:r>
            <a:r>
              <a:rPr lang="en-US" sz="2400" b="1" dirty="0"/>
              <a:t>Complaint Center </a:t>
            </a:r>
            <a:r>
              <a:rPr lang="en-US" sz="2400" b="1" dirty="0">
                <a:solidFill>
                  <a:srgbClr val="0000FF"/>
                </a:solidFill>
              </a:rPr>
              <a:t>(UAN: 0800 57574)</a:t>
            </a:r>
            <a:r>
              <a:rPr lang="en-US" sz="2400" b="1" dirty="0"/>
              <a:t> </a:t>
            </a:r>
            <a:r>
              <a:rPr lang="en-US" sz="2400" b="1" dirty="0" smtClean="0"/>
              <a:t>was  setup  at PBS</a:t>
            </a:r>
            <a:r>
              <a:rPr lang="en-US" sz="2400" b="1" dirty="0"/>
              <a:t>, </a:t>
            </a:r>
            <a:r>
              <a:rPr lang="en-US" sz="2400" b="1" dirty="0" err="1"/>
              <a:t>Hqs</a:t>
            </a:r>
            <a:r>
              <a:rPr lang="en-US" sz="2400" b="1" dirty="0"/>
              <a:t> </a:t>
            </a:r>
            <a:r>
              <a:rPr lang="en-US" sz="2400" b="1" dirty="0" smtClean="0"/>
              <a:t>and advertised for redressal of complaints.</a:t>
            </a:r>
          </a:p>
          <a:p>
            <a:pPr marL="457200" indent="-4572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100" b="1" dirty="0"/>
          </a:p>
          <a:p>
            <a:pPr marL="457200" indent="-4572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b="1" dirty="0" smtClean="0"/>
              <a:t>Five International Observer Teams visited different parts of the country. </a:t>
            </a:r>
            <a:endParaRPr lang="en-US" sz="2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5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9032"/>
            <a:ext cx="9144000" cy="97156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400" b="1" dirty="0" smtClean="0">
                <a:solidFill>
                  <a:schemeClr val="bg1"/>
                </a:solidFill>
                <a:cs typeface="Arial" pitchFamily="34" charset="0"/>
              </a:rPr>
              <a:t>METHODOLOGY </a:t>
            </a: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r>
              <a:rPr lang="en-US" sz="2400" b="1" dirty="0" smtClean="0">
                <a:solidFill>
                  <a:schemeClr val="bg1"/>
                </a:solidFill>
                <a:cs typeface="Arial" pitchFamily="34" charset="0"/>
              </a:rPr>
              <a:t>F FIELD OPERATION  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96"/>
          <a:stretch/>
        </p:blipFill>
        <p:spPr>
          <a:xfrm>
            <a:off x="8619935" y="167348"/>
            <a:ext cx="524065" cy="670852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228600" y="1052736"/>
            <a:ext cx="86106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7663" indent="-347663" algn="just">
              <a:buFont typeface="Arial" panose="020B0604020202020204" pitchFamily="34" charset="0"/>
              <a:buChar char="•"/>
            </a:pPr>
            <a:r>
              <a:rPr lang="en-US" sz="9600" b="1" dirty="0" smtClean="0"/>
              <a:t>Census has been conducted in </a:t>
            </a:r>
            <a:r>
              <a:rPr lang="en-US" sz="9600" b="1" dirty="0" smtClean="0">
                <a:solidFill>
                  <a:srgbClr val="0000FF"/>
                </a:solidFill>
              </a:rPr>
              <a:t>two phases</a:t>
            </a:r>
            <a:endParaRPr lang="en-US" sz="9600" b="1" dirty="0" smtClean="0">
              <a:solidFill>
                <a:srgbClr val="003399"/>
              </a:solidFill>
            </a:endParaRPr>
          </a:p>
          <a:p>
            <a:pPr marL="347663" indent="-347663"/>
            <a:endParaRPr lang="en-US" sz="9600" b="1" dirty="0" smtClean="0"/>
          </a:p>
          <a:p>
            <a:pPr marL="347663" indent="-347663" algn="just">
              <a:buFont typeface="Arial" panose="020B0604020202020204" pitchFamily="34" charset="0"/>
              <a:buChar char="•"/>
            </a:pPr>
            <a:r>
              <a:rPr lang="en-US" sz="9600" b="1" dirty="0"/>
              <a:t>Each phase </a:t>
            </a:r>
            <a:r>
              <a:rPr lang="en-US" sz="9600" b="1" dirty="0" smtClean="0"/>
              <a:t>had a duration of </a:t>
            </a:r>
            <a:r>
              <a:rPr lang="en-US" sz="9600" b="1" dirty="0"/>
              <a:t>30 </a:t>
            </a:r>
            <a:r>
              <a:rPr lang="en-US" sz="9600" b="1" dirty="0" smtClean="0"/>
              <a:t>days </a:t>
            </a:r>
          </a:p>
          <a:p>
            <a:pPr marL="347663" indent="-347663" algn="just">
              <a:buFont typeface="Arial" panose="020B0604020202020204" pitchFamily="34" charset="0"/>
              <a:buChar char="•"/>
            </a:pPr>
            <a:endParaRPr lang="en-US" sz="9600" b="1" dirty="0"/>
          </a:p>
          <a:p>
            <a:pPr marL="347663" indent="-347663" algn="just">
              <a:buFont typeface="Arial" panose="020B0604020202020204" pitchFamily="34" charset="0"/>
              <a:buChar char="•"/>
            </a:pPr>
            <a:r>
              <a:rPr lang="en-US" sz="9600" b="1" dirty="0">
                <a:solidFill>
                  <a:srgbClr val="0000FF"/>
                </a:solidFill>
              </a:rPr>
              <a:t>Two blocks </a:t>
            </a:r>
            <a:r>
              <a:rPr lang="en-US" sz="9600" b="1" dirty="0" smtClean="0"/>
              <a:t>were assigned </a:t>
            </a:r>
            <a:r>
              <a:rPr lang="en-US" sz="9600" b="1" dirty="0"/>
              <a:t>to one </a:t>
            </a:r>
            <a:r>
              <a:rPr lang="en-US" sz="9600" b="1" dirty="0" smtClean="0"/>
              <a:t>Enumerator in the same area</a:t>
            </a:r>
            <a:endParaRPr lang="en-US" sz="9600" b="1" dirty="0"/>
          </a:p>
          <a:p>
            <a:pPr marL="347663" indent="-347663" algn="just"/>
            <a:endParaRPr lang="en-US" sz="9600" b="1" dirty="0"/>
          </a:p>
          <a:p>
            <a:pPr marL="347663" indent="-347663" algn="just">
              <a:buFont typeface="Arial" panose="020B0604020202020204" pitchFamily="34" charset="0"/>
              <a:buChar char="•"/>
            </a:pPr>
            <a:r>
              <a:rPr lang="en-US" sz="9600" b="1" dirty="0" smtClean="0"/>
              <a:t>Each Block wa</a:t>
            </a:r>
            <a:r>
              <a:rPr lang="en-US" sz="9600" b="1" dirty="0"/>
              <a:t>s</a:t>
            </a:r>
            <a:r>
              <a:rPr lang="en-US" sz="9600" b="1" dirty="0" smtClean="0"/>
              <a:t> completed </a:t>
            </a:r>
            <a:r>
              <a:rPr lang="en-US" sz="9600" b="1" dirty="0"/>
              <a:t>in </a:t>
            </a:r>
            <a:r>
              <a:rPr lang="en-US" sz="9600" b="1" dirty="0" smtClean="0">
                <a:solidFill>
                  <a:srgbClr val="0000FF"/>
                </a:solidFill>
              </a:rPr>
              <a:t>14 days </a:t>
            </a:r>
            <a:r>
              <a:rPr lang="en-US" sz="9600" b="1" dirty="0" smtClean="0"/>
              <a:t>with first </a:t>
            </a:r>
            <a:r>
              <a:rPr lang="en-US" sz="9600" b="1" dirty="0"/>
              <a:t>3 days for House </a:t>
            </a:r>
            <a:r>
              <a:rPr lang="en-US" sz="9600" b="1" dirty="0" smtClean="0"/>
              <a:t>Listing, 10 </a:t>
            </a:r>
            <a:r>
              <a:rPr lang="en-US" sz="9600" b="1" dirty="0"/>
              <a:t>days for </a:t>
            </a:r>
            <a:r>
              <a:rPr lang="en-US" sz="9600" b="1" dirty="0" smtClean="0"/>
              <a:t>filling-up of Form-2 and one day </a:t>
            </a:r>
            <a:r>
              <a:rPr lang="en-US" sz="9600" b="1" dirty="0"/>
              <a:t>for enumeration of  homeless </a:t>
            </a:r>
            <a:r>
              <a:rPr lang="en-US" sz="9600" b="1" dirty="0" smtClean="0"/>
              <a:t>population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9600" b="1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9600" b="1" dirty="0" smtClean="0"/>
              <a:t>One </a:t>
            </a:r>
            <a:r>
              <a:rPr lang="en-US" sz="9600" b="1" dirty="0"/>
              <a:t>soldier </a:t>
            </a:r>
            <a:r>
              <a:rPr lang="en-US" sz="9600" b="1" dirty="0" smtClean="0"/>
              <a:t>accompanied </a:t>
            </a:r>
            <a:r>
              <a:rPr lang="en-US" sz="9600" b="1" dirty="0"/>
              <a:t>each </a:t>
            </a:r>
            <a:r>
              <a:rPr lang="en-US" sz="9600" b="1" dirty="0" smtClean="0"/>
              <a:t>enumerator supported by   Local Police / Civil Armed Forces</a:t>
            </a:r>
          </a:p>
          <a:p>
            <a:pPr algn="just"/>
            <a:endParaRPr lang="en-US" sz="9600" b="1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9600" b="1" dirty="0" smtClean="0"/>
              <a:t>Gap of 10 days was retained due to shifting of Armed Forces from  areas of phase-I to areas of phase-II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9600" b="1" dirty="0"/>
          </a:p>
          <a:p>
            <a:pPr marL="342900" indent="-342900" algn="just">
              <a:buFont typeface="Arial" pitchFamily="34" charset="0"/>
              <a:buChar char="•"/>
            </a:pPr>
            <a:endParaRPr lang="en-US" sz="9600" b="1" dirty="0" smtClean="0"/>
          </a:p>
          <a:p>
            <a:pPr marL="342900" indent="-342900" algn="just">
              <a:buFont typeface="Arial" pitchFamily="34" charset="0"/>
              <a:buChar char="•"/>
            </a:pPr>
            <a:endParaRPr lang="en-US" sz="9600" b="1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9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6471683</TotalTime>
  <Words>3672</Words>
  <Application>Microsoft Office PowerPoint</Application>
  <PresentationFormat>On-screen Show (4:3)</PresentationFormat>
  <Paragraphs>974</Paragraphs>
  <Slides>78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4" baseType="lpstr">
      <vt:lpstr>Arial</vt:lpstr>
      <vt:lpstr>Calibri</vt:lpstr>
      <vt:lpstr>Tahoma</vt:lpstr>
      <vt:lpstr>Times New Roman</vt:lpstr>
      <vt:lpstr>Wingdings</vt:lpstr>
      <vt:lpstr>Office Theme</vt:lpstr>
      <vt:lpstr> PRESENTATION ON CENSUS-2017   26.03.2021</vt:lpstr>
      <vt:lpstr>PowerPoint Presentation</vt:lpstr>
      <vt:lpstr>PowerPoint Presentation</vt:lpstr>
      <vt:lpstr>PowerPoint Presentation</vt:lpstr>
      <vt:lpstr>PowerPoint Presentation</vt:lpstr>
      <vt:lpstr>ADMINISTRATIVE ARRANGEMENTS</vt:lpstr>
      <vt:lpstr>CENSUS AREAS BY ADMIN. UNITS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FACTS REGARDING 300 BLOCKS DATA PRESENTED BY MQM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RAJA</dc:creator>
  <cp:lastModifiedBy>Rabia Awan</cp:lastModifiedBy>
  <cp:revision>2413</cp:revision>
  <cp:lastPrinted>2020-02-18T03:54:40Z</cp:lastPrinted>
  <dcterms:created xsi:type="dcterms:W3CDTF">2006-08-16T00:00:00Z</dcterms:created>
  <dcterms:modified xsi:type="dcterms:W3CDTF">2021-03-25T10:52:38Z</dcterms:modified>
</cp:coreProperties>
</file>